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58" r:id="rId2"/>
    <p:sldId id="407" r:id="rId3"/>
    <p:sldId id="408" r:id="rId4"/>
    <p:sldId id="409" r:id="rId5"/>
    <p:sldId id="462" r:id="rId6"/>
    <p:sldId id="464" r:id="rId7"/>
    <p:sldId id="474" r:id="rId8"/>
    <p:sldId id="475" r:id="rId9"/>
    <p:sldId id="476" r:id="rId10"/>
    <p:sldId id="477" r:id="rId11"/>
    <p:sldId id="478" r:id="rId12"/>
    <p:sldId id="465" r:id="rId13"/>
    <p:sldId id="467" r:id="rId14"/>
    <p:sldId id="468" r:id="rId15"/>
    <p:sldId id="469" r:id="rId16"/>
    <p:sldId id="466" r:id="rId17"/>
    <p:sldId id="412" r:id="rId18"/>
    <p:sldId id="316" r:id="rId19"/>
    <p:sldId id="311" r:id="rId20"/>
    <p:sldId id="281" r:id="rId21"/>
    <p:sldId id="280" r:id="rId22"/>
    <p:sldId id="364" r:id="rId23"/>
    <p:sldId id="269" r:id="rId24"/>
    <p:sldId id="283" r:id="rId25"/>
    <p:sldId id="323" r:id="rId26"/>
    <p:sldId id="470" r:id="rId27"/>
    <p:sldId id="448" r:id="rId28"/>
    <p:sldId id="447" r:id="rId29"/>
    <p:sldId id="450" r:id="rId30"/>
    <p:sldId id="471" r:id="rId31"/>
    <p:sldId id="452" r:id="rId32"/>
    <p:sldId id="453" r:id="rId33"/>
    <p:sldId id="413" r:id="rId34"/>
    <p:sldId id="414" r:id="rId35"/>
    <p:sldId id="415" r:id="rId36"/>
    <p:sldId id="416" r:id="rId37"/>
    <p:sldId id="417" r:id="rId38"/>
    <p:sldId id="423" r:id="rId39"/>
    <p:sldId id="424" r:id="rId40"/>
    <p:sldId id="425" r:id="rId41"/>
    <p:sldId id="426" r:id="rId42"/>
    <p:sldId id="427" r:id="rId43"/>
    <p:sldId id="428" r:id="rId44"/>
    <p:sldId id="430" r:id="rId45"/>
    <p:sldId id="381" r:id="rId46"/>
    <p:sldId id="432" r:id="rId47"/>
    <p:sldId id="331" r:id="rId48"/>
    <p:sldId id="455" r:id="rId49"/>
    <p:sldId id="472" r:id="rId50"/>
    <p:sldId id="341" r:id="rId51"/>
    <p:sldId id="301" r:id="rId52"/>
    <p:sldId id="367" r:id="rId53"/>
    <p:sldId id="457" r:id="rId54"/>
    <p:sldId id="368" r:id="rId55"/>
    <p:sldId id="473" r:id="rId56"/>
    <p:sldId id="459" r:id="rId57"/>
    <p:sldId id="458" r:id="rId58"/>
    <p:sldId id="460" r:id="rId59"/>
    <p:sldId id="461" r:id="rId60"/>
    <p:sldId id="437" r:id="rId61"/>
  </p:sldIdLst>
  <p:sldSz cx="9144000" cy="6858000" type="screen4x3"/>
  <p:notesSz cx="6858000" cy="9144000"/>
  <p:defaultTextStyle>
    <a:defPPr>
      <a:defRPr lang="en-US"/>
    </a:defPPr>
    <a:lvl1pPr algn="l" rtl="0" fontAlgn="base">
      <a:spcBef>
        <a:spcPct val="0"/>
      </a:spcBef>
      <a:spcAft>
        <a:spcPct val="0"/>
      </a:spcAft>
      <a:defRPr sz="2800" kern="1200">
        <a:solidFill>
          <a:schemeClr val="bg1"/>
        </a:solidFill>
        <a:latin typeface="Times New Roman" pitchFamily="18" charset="0"/>
        <a:ea typeface="+mn-ea"/>
        <a:cs typeface="+mn-cs"/>
      </a:defRPr>
    </a:lvl1pPr>
    <a:lvl2pPr marL="457200" algn="l" rtl="0" fontAlgn="base">
      <a:spcBef>
        <a:spcPct val="0"/>
      </a:spcBef>
      <a:spcAft>
        <a:spcPct val="0"/>
      </a:spcAft>
      <a:defRPr sz="2800" kern="1200">
        <a:solidFill>
          <a:schemeClr val="bg1"/>
        </a:solidFill>
        <a:latin typeface="Times New Roman" pitchFamily="18" charset="0"/>
        <a:ea typeface="+mn-ea"/>
        <a:cs typeface="+mn-cs"/>
      </a:defRPr>
    </a:lvl2pPr>
    <a:lvl3pPr marL="914400" algn="l" rtl="0" fontAlgn="base">
      <a:spcBef>
        <a:spcPct val="0"/>
      </a:spcBef>
      <a:spcAft>
        <a:spcPct val="0"/>
      </a:spcAft>
      <a:defRPr sz="2800" kern="1200">
        <a:solidFill>
          <a:schemeClr val="bg1"/>
        </a:solidFill>
        <a:latin typeface="Times New Roman" pitchFamily="18" charset="0"/>
        <a:ea typeface="+mn-ea"/>
        <a:cs typeface="+mn-cs"/>
      </a:defRPr>
    </a:lvl3pPr>
    <a:lvl4pPr marL="1371600" algn="l" rtl="0" fontAlgn="base">
      <a:spcBef>
        <a:spcPct val="0"/>
      </a:spcBef>
      <a:spcAft>
        <a:spcPct val="0"/>
      </a:spcAft>
      <a:defRPr sz="2800" kern="1200">
        <a:solidFill>
          <a:schemeClr val="bg1"/>
        </a:solidFill>
        <a:latin typeface="Times New Roman" pitchFamily="18" charset="0"/>
        <a:ea typeface="+mn-ea"/>
        <a:cs typeface="+mn-cs"/>
      </a:defRPr>
    </a:lvl4pPr>
    <a:lvl5pPr marL="1828800" algn="l" rtl="0" fontAlgn="base">
      <a:spcBef>
        <a:spcPct val="0"/>
      </a:spcBef>
      <a:spcAft>
        <a:spcPct val="0"/>
      </a:spcAft>
      <a:defRPr sz="2800" kern="1200">
        <a:solidFill>
          <a:schemeClr val="bg1"/>
        </a:solidFill>
        <a:latin typeface="Times New Roman" pitchFamily="18" charset="0"/>
        <a:ea typeface="+mn-ea"/>
        <a:cs typeface="+mn-cs"/>
      </a:defRPr>
    </a:lvl5pPr>
    <a:lvl6pPr marL="2286000" algn="l" defTabSz="914400" rtl="0" eaLnBrk="1" latinLnBrk="0" hangingPunct="1">
      <a:defRPr sz="2800" kern="1200">
        <a:solidFill>
          <a:schemeClr val="bg1"/>
        </a:solidFill>
        <a:latin typeface="Times New Roman" pitchFamily="18" charset="0"/>
        <a:ea typeface="+mn-ea"/>
        <a:cs typeface="+mn-cs"/>
      </a:defRPr>
    </a:lvl6pPr>
    <a:lvl7pPr marL="2743200" algn="l" defTabSz="914400" rtl="0" eaLnBrk="1" latinLnBrk="0" hangingPunct="1">
      <a:defRPr sz="2800" kern="1200">
        <a:solidFill>
          <a:schemeClr val="bg1"/>
        </a:solidFill>
        <a:latin typeface="Times New Roman" pitchFamily="18" charset="0"/>
        <a:ea typeface="+mn-ea"/>
        <a:cs typeface="+mn-cs"/>
      </a:defRPr>
    </a:lvl7pPr>
    <a:lvl8pPr marL="3200400" algn="l" defTabSz="914400" rtl="0" eaLnBrk="1" latinLnBrk="0" hangingPunct="1">
      <a:defRPr sz="2800" kern="1200">
        <a:solidFill>
          <a:schemeClr val="bg1"/>
        </a:solidFill>
        <a:latin typeface="Times New Roman" pitchFamily="18" charset="0"/>
        <a:ea typeface="+mn-ea"/>
        <a:cs typeface="+mn-cs"/>
      </a:defRPr>
    </a:lvl8pPr>
    <a:lvl9pPr marL="3657600" algn="l" defTabSz="914400" rtl="0" eaLnBrk="1" latinLnBrk="0" hangingPunct="1">
      <a:defRPr sz="28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7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47"/>
    <a:srgbClr val="FE5E08"/>
    <a:srgbClr val="E89706"/>
    <a:srgbClr val="E10A05"/>
    <a:srgbClr val="0351ED"/>
    <a:srgbClr val="66FFFF"/>
    <a:srgbClr val="FF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79" autoAdjust="0"/>
    <p:restoredTop sz="69064" autoAdjust="0"/>
  </p:normalViewPr>
  <p:slideViewPr>
    <p:cSldViewPr snapToGrid="0" showGuides="1">
      <p:cViewPr varScale="1">
        <p:scale>
          <a:sx n="77" d="100"/>
          <a:sy n="77" d="100"/>
        </p:scale>
        <p:origin x="1062" y="90"/>
      </p:cViewPr>
      <p:guideLst>
        <p:guide orient="horz" pos="217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402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en-US" dirty="0"/>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en-US" dirty="0"/>
          </a:p>
        </p:txBody>
      </p:sp>
      <p:sp>
        <p:nvSpPr>
          <p:cNvPr id="911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en-US" dirty="0"/>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BA9142F9-4817-4896-B470-2045EE813C0F}" type="slidenum">
              <a:rPr lang="en-US"/>
              <a:pPr>
                <a:defRPr/>
              </a:pPr>
              <a:t>‹#›</a:t>
            </a:fld>
            <a:endParaRPr lang="en-US" dirty="0"/>
          </a:p>
        </p:txBody>
      </p:sp>
    </p:spTree>
    <p:extLst>
      <p:ext uri="{BB962C8B-B14F-4D97-AF65-F5344CB8AC3E}">
        <p14:creationId xmlns:p14="http://schemas.microsoft.com/office/powerpoint/2010/main" val="25135119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arrival of the East Pacific Rise at the edge of North America begins the final chapter of our saga. The</a:t>
            </a:r>
            <a:r>
              <a:rPr lang="en-US" baseline="0" dirty="0"/>
              <a:t> plate interactions that accompanied this collision ultimately led to the formation of the San Andreas fault and are shown in the following animation by Tanya Atwater.</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a:t>
            </a:fld>
            <a:endParaRPr lang="en-US" dirty="0"/>
          </a:p>
        </p:txBody>
      </p:sp>
    </p:spTree>
    <p:extLst>
      <p:ext uri="{BB962C8B-B14F-4D97-AF65-F5344CB8AC3E}">
        <p14:creationId xmlns:p14="http://schemas.microsoft.com/office/powerpoint/2010/main" val="3732054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while still</a:t>
            </a:r>
            <a:r>
              <a:rPr lang="en-US" baseline="0" dirty="0"/>
              <a:t> applying Early Cenozoic compression, melt off the top of the ice (use a blow torch, pour hot water on it or whatever) to represent erosion and </a:t>
            </a:r>
            <a:r>
              <a:rPr lang="en-US" baseline="0" dirty="0" err="1"/>
              <a:t>peneplanation</a:t>
            </a:r>
            <a:r>
              <a:rPr lang="en-US" baseline="0" dirty="0"/>
              <a:t>. At this point the upward buoyant force of the ice below the water is greater than the weight of the ice above the water, but the ice block will not move as long as you hold it against the side.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10</a:t>
            </a:fld>
            <a:endParaRPr lang="en-US"/>
          </a:p>
        </p:txBody>
      </p:sp>
    </p:spTree>
    <p:extLst>
      <p:ext uri="{BB962C8B-B14F-4D97-AF65-F5344CB8AC3E}">
        <p14:creationId xmlns:p14="http://schemas.microsoft.com/office/powerpoint/2010/main" val="386379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take your hand away</a:t>
            </a:r>
            <a:r>
              <a:rPr lang="en-US" baseline="0" dirty="0"/>
              <a:t> to represent extension… Presto! Your ice will float up! Now remember the real thing had added buoyancy from thickening at the base of the crust, thermal expansion and/or removal of the dense anchor of lithospheric mantle caused by subduction erosion , and thus uplifted even more so than your erosion-only model. Furthermore the thermally induced plasticization of the plate allowed it to flex and accommodate differential uplift where these buoyant forces were greatest (i.e. directly under the summit of the </a:t>
            </a:r>
            <a:r>
              <a:rPr lang="en-US" baseline="0" dirty="0" err="1"/>
              <a:t>Cuyamacas</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11</a:t>
            </a:fld>
            <a:endParaRPr lang="en-US"/>
          </a:p>
        </p:txBody>
      </p:sp>
    </p:spTree>
    <p:extLst>
      <p:ext uri="{BB962C8B-B14F-4D97-AF65-F5344CB8AC3E}">
        <p14:creationId xmlns:p14="http://schemas.microsoft.com/office/powerpoint/2010/main" val="2579516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The Salton Trough and Gulf of California (which are not underlain by a thick, buoyant batholith like the Peninsular Ranges) sank below sea level, because a great deal of spreading occurred there which thinned the crust so much that it could not float above sea level. Spreading in the Salton Trough is caused by several factors including mantle upwelling and a brief return of arc magmatism, but perhaps most important is that unlike the Farallon Plate, the Pacific Plate is not converging with the North American plate. The Pacific Plate is moving sideways and actually slightly away from the North American plate, which gives the formerly compressed continental edge room to spread out laterally and maintain contact with the otherwise slightly divergent Pacific Plate. The absolute motion of lithosphere west of the San Andreas Fault becomes similar to that of the Pacific Plate, and therefore effectively becomes a captured portion of the Pacific Plate.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12</a:t>
            </a:fld>
            <a:endParaRPr lang="en-US" dirty="0"/>
          </a:p>
        </p:txBody>
      </p:sp>
    </p:spTree>
    <p:extLst>
      <p:ext uri="{BB962C8B-B14F-4D97-AF65-F5344CB8AC3E}">
        <p14:creationId xmlns:p14="http://schemas.microsoft.com/office/powerpoint/2010/main" val="2991976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animation we see how the largely</a:t>
            </a:r>
            <a:r>
              <a:rPr lang="en-US" baseline="0" dirty="0"/>
              <a:t> </a:t>
            </a:r>
            <a:r>
              <a:rPr lang="en-US" dirty="0"/>
              <a:t>sideways motion of the Pacific</a:t>
            </a:r>
            <a:r>
              <a:rPr lang="en-US" baseline="0" dirty="0"/>
              <a:t> Plate ripped loose and captured great slabs of the western N. American Plate. Separation between these slabs, especially between San Diego (SD) and the much-rotated Santa Barbara (SB) slab, exposed the underlying Catalina-type schists which, because of their buoyancy and plasticity, flowed upwards as the confining weight of the upper crust was removed.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13</a:t>
            </a:fld>
            <a:endParaRPr lang="en-US" dirty="0"/>
          </a:p>
        </p:txBody>
      </p:sp>
    </p:spTree>
    <p:extLst>
      <p:ext uri="{BB962C8B-B14F-4D97-AF65-F5344CB8AC3E}">
        <p14:creationId xmlns:p14="http://schemas.microsoft.com/office/powerpoint/2010/main" val="1302364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Such areas of exposed lower crust are known as core complexes.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14</a:t>
            </a:fld>
            <a:endParaRPr lang="en-US" dirty="0"/>
          </a:p>
        </p:txBody>
      </p:sp>
    </p:spTree>
    <p:extLst>
      <p:ext uri="{BB962C8B-B14F-4D97-AF65-F5344CB8AC3E}">
        <p14:creationId xmlns:p14="http://schemas.microsoft.com/office/powerpoint/2010/main" val="1643880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several core complex models, but all of them show the brittle upper crust rocks breaking into fault blocks which slide along a detachment fault between the brittle upper crust rocks and plastic lower plate rocks.</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15</a:t>
            </a:fld>
            <a:endParaRPr lang="en-US" dirty="0"/>
          </a:p>
        </p:txBody>
      </p:sp>
    </p:spTree>
    <p:extLst>
      <p:ext uri="{BB962C8B-B14F-4D97-AF65-F5344CB8AC3E}">
        <p14:creationId xmlns:p14="http://schemas.microsoft.com/office/powerpoint/2010/main" val="2100531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Such is the case in the jumbled California</a:t>
            </a:r>
            <a:r>
              <a:rPr lang="en-US" baseline="0" dirty="0"/>
              <a:t> continental borderland where the Catalina schist comprises the core complex. Tensional thinning of the upper crust near the Salton Trough releases a similar Orocopia schist-composed core complex in the Orocopia Mts. near the San Andreas Fault.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16</a:t>
            </a:fld>
            <a:endParaRPr lang="en-US" dirty="0"/>
          </a:p>
        </p:txBody>
      </p:sp>
    </p:spTree>
    <p:extLst>
      <p:ext uri="{BB962C8B-B14F-4D97-AF65-F5344CB8AC3E}">
        <p14:creationId xmlns:p14="http://schemas.microsoft.com/office/powerpoint/2010/main" val="4039560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17</a:t>
            </a:fld>
            <a:endParaRPr lang="en-US" dirty="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baseline="0" dirty="0"/>
              <a:t>Compared to the Peninsular Ranges, the lithosphere is much thinner in the Salton Trough and Southern California continental borderland so upwelled mantle can rise much closer to the surface in those areas. Thus decompression melting takes place in these areas, producing basaltic magma that works it’s way towards the surface. Some is emplaced as small, shallow plutons, but the thin crust allows much of the basaltic magma to reach the surface where most of it becomes buried beneath sediment which is especially thick in the Salton Trough.</a:t>
            </a:r>
            <a:endParaRPr lang="en-US" dirty="0"/>
          </a:p>
        </p:txBody>
      </p:sp>
    </p:spTree>
    <p:extLst>
      <p:ext uri="{BB962C8B-B14F-4D97-AF65-F5344CB8AC3E}">
        <p14:creationId xmlns:p14="http://schemas.microsoft.com/office/powerpoint/2010/main" val="92850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F9AD47BA-C2FB-48FB-887A-C5A18376A138}" type="slidenum">
              <a:rPr lang="en-US" smtClean="0"/>
              <a:pPr/>
              <a:t>18</a:t>
            </a:fld>
            <a:endParaRPr lang="en-US"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dirty="0"/>
              <a:t>In</a:t>
            </a:r>
            <a:r>
              <a:rPr lang="en-US" baseline="0" dirty="0"/>
              <a:t> the Salton Trough we see the effects of late Cenozoic volcanism in many areas, but especially where the crust is stretched super thin such as along the southern edge of the Salton Sea.</a:t>
            </a:r>
            <a:endParaRPr lang="en-US" dirty="0"/>
          </a:p>
        </p:txBody>
      </p:sp>
    </p:spTree>
    <p:extLst>
      <p:ext uri="{BB962C8B-B14F-4D97-AF65-F5344CB8AC3E}">
        <p14:creationId xmlns:p14="http://schemas.microsoft.com/office/powerpoint/2010/main" val="269023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A52439AA-4E59-4E39-A017-1628FB064CAE}" type="slidenum">
              <a:rPr lang="en-US" smtClean="0"/>
              <a:pPr/>
              <a:t>19</a:t>
            </a:fld>
            <a:endParaRPr lang="en-US"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a:t>Here a series</a:t>
            </a:r>
            <a:r>
              <a:rPr lang="en-US" baseline="0" dirty="0"/>
              <a:t> of volcanic domes formed from the eruption of thick, silica-rich magma that formed as sediments in the basin melted on contact with hot basaltic magma that rose from the decompressing mantle below. </a:t>
            </a:r>
            <a:endParaRPr lang="en-US" dirty="0"/>
          </a:p>
          <a:p>
            <a:pPr eaLnBrk="1" hangingPunct="1"/>
            <a:endParaRPr lang="en-US" dirty="0"/>
          </a:p>
        </p:txBody>
      </p:sp>
    </p:spTree>
    <p:extLst>
      <p:ext uri="{BB962C8B-B14F-4D97-AF65-F5344CB8AC3E}">
        <p14:creationId xmlns:p14="http://schemas.microsoft.com/office/powerpoint/2010/main" val="3818220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6FA0F-8E3A-4A7F-A2E8-AD0509BD93B5}" type="slidenum">
              <a:rPr lang="en-US"/>
              <a:pPr/>
              <a:t>2</a:t>
            </a:fld>
            <a:endParaRPr lang="en-US" dirty="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a:t>Because the East Pacific</a:t>
            </a:r>
            <a:r>
              <a:rPr lang="en-US" baseline="0" dirty="0"/>
              <a:t> Rise moved north as well as east, the Pacific and Farallon Plates had a northerly component superimposed on their divergence from the East Pacific Rise. The resultant motion of the Pacific Plate was therefore towards the northwest. Since this was parallel to the orientation of the trench, when the Pacific Plate arrived at the trench, the plate boundary changed from convergent to transform. As more of the Pacific Plate was brought into contact with the North American Plate, the transform plate boundary lengthened into the San Andreas Fault. The conversion to a transform plate boundary removed compressive stress on the western margin of North America, which allowed it to spread laterally while shear stress from the Pacific Plate ripped off great hunks of the North American Plate (like Baja California) and carried them to the northwest.</a:t>
            </a:r>
            <a:endParaRPr lang="en-US" dirty="0"/>
          </a:p>
        </p:txBody>
      </p:sp>
    </p:spTree>
    <p:extLst>
      <p:ext uri="{BB962C8B-B14F-4D97-AF65-F5344CB8AC3E}">
        <p14:creationId xmlns:p14="http://schemas.microsoft.com/office/powerpoint/2010/main" val="280813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these domes is Obsidian Butte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20</a:t>
            </a:fld>
            <a:endParaRPr lang="en-US" dirty="0"/>
          </a:p>
        </p:txBody>
      </p:sp>
    </p:spTree>
    <p:extLst>
      <p:ext uri="{BB962C8B-B14F-4D97-AF65-F5344CB8AC3E}">
        <p14:creationId xmlns:p14="http://schemas.microsoft.com/office/powerpoint/2010/main" val="2497951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where one can look across from</a:t>
            </a:r>
            <a:r>
              <a:rPr lang="en-US" baseline="0" dirty="0"/>
              <a:t> flow-folded layers of obsidian and pumice to three other domes at Rock Hill and Red Island.</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21</a:t>
            </a:fld>
            <a:endParaRPr lang="en-US" dirty="0"/>
          </a:p>
        </p:txBody>
      </p:sp>
    </p:spTree>
    <p:extLst>
      <p:ext uri="{BB962C8B-B14F-4D97-AF65-F5344CB8AC3E}">
        <p14:creationId xmlns:p14="http://schemas.microsoft.com/office/powerpoint/2010/main" val="4215490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17E5C459-C640-43AB-BAB8-2036FF602DD1}" type="slidenum">
              <a:rPr lang="en-US" smtClean="0"/>
              <a:pPr/>
              <a:t>22</a:t>
            </a:fld>
            <a:endParaRPr lang="en-US" dirty="0"/>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The mantle is very close</a:t>
            </a:r>
            <a:r>
              <a:rPr lang="en-US" baseline="0" dirty="0"/>
              <a:t> to the surface here, so at a relatively shallow depth superheated groundwater exists …</a:t>
            </a:r>
            <a:endParaRPr lang="en-US" dirty="0"/>
          </a:p>
          <a:p>
            <a:pPr eaLnBrk="1" hangingPunct="1"/>
            <a:endParaRPr lang="en-US" dirty="0"/>
          </a:p>
        </p:txBody>
      </p:sp>
    </p:spTree>
    <p:extLst>
      <p:ext uri="{BB962C8B-B14F-4D97-AF65-F5344CB8AC3E}">
        <p14:creationId xmlns:p14="http://schemas.microsoft.com/office/powerpoint/2010/main" val="962365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whose energy is tapped</a:t>
            </a:r>
            <a:r>
              <a:rPr lang="en-US" baseline="0" dirty="0"/>
              <a:t> by numerous geothermal wells in the area.</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23</a:t>
            </a:fld>
            <a:endParaRPr lang="en-US" dirty="0"/>
          </a:p>
        </p:txBody>
      </p:sp>
    </p:spTree>
    <p:extLst>
      <p:ext uri="{BB962C8B-B14F-4D97-AF65-F5344CB8AC3E}">
        <p14:creationId xmlns:p14="http://schemas.microsoft.com/office/powerpoint/2010/main" val="2466013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hot</a:t>
            </a:r>
            <a:r>
              <a:rPr lang="en-US" baseline="0" dirty="0"/>
              <a:t> groundwater rises to the surface and alters the basin sediments into clay in a few places forming mud pots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24</a:t>
            </a:fld>
            <a:endParaRPr lang="en-US" dirty="0"/>
          </a:p>
        </p:txBody>
      </p:sp>
    </p:spTree>
    <p:extLst>
      <p:ext uri="{BB962C8B-B14F-4D97-AF65-F5344CB8AC3E}">
        <p14:creationId xmlns:p14="http://schemas.microsoft.com/office/powerpoint/2010/main" val="824714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mud volcanoes.</a:t>
            </a:r>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25</a:t>
            </a:fld>
            <a:endParaRPr lang="en-US" dirty="0"/>
          </a:p>
        </p:txBody>
      </p:sp>
    </p:spTree>
    <p:extLst>
      <p:ext uri="{BB962C8B-B14F-4D97-AF65-F5344CB8AC3E}">
        <p14:creationId xmlns:p14="http://schemas.microsoft.com/office/powerpoint/2010/main" val="2108968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26</a:t>
            </a:fld>
            <a:endParaRPr lang="en-US" dirty="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baseline="0" dirty="0"/>
              <a:t>Late Cenozoic volcanism can also be seen in the thin crust west of the Peninsular Ranges …</a:t>
            </a:r>
            <a:endParaRPr lang="en-US" dirty="0"/>
          </a:p>
        </p:txBody>
      </p:sp>
    </p:spTree>
    <p:extLst>
      <p:ext uri="{BB962C8B-B14F-4D97-AF65-F5344CB8AC3E}">
        <p14:creationId xmlns:p14="http://schemas.microsoft.com/office/powerpoint/2010/main" val="2973945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the basalt flows that cap the Santa Rosa plateau,</a:t>
            </a:r>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27</a:t>
            </a:fld>
            <a:endParaRPr lang="en-US" dirty="0"/>
          </a:p>
        </p:txBody>
      </p:sp>
    </p:spTree>
    <p:extLst>
      <p:ext uri="{BB962C8B-B14F-4D97-AF65-F5344CB8AC3E}">
        <p14:creationId xmlns:p14="http://schemas.microsoft.com/office/powerpoint/2010/main" val="1486181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a:t>
            </a:r>
            <a:r>
              <a:rPr lang="en-US" baseline="0" dirty="0"/>
              <a:t> as ash layers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28</a:t>
            </a:fld>
            <a:endParaRPr lang="en-US" dirty="0"/>
          </a:p>
        </p:txBody>
      </p:sp>
    </p:spTree>
    <p:extLst>
      <p:ext uri="{BB962C8B-B14F-4D97-AF65-F5344CB8AC3E}">
        <p14:creationId xmlns:p14="http://schemas.microsoft.com/office/powerpoint/2010/main" val="455809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the Monterey</a:t>
            </a:r>
            <a:r>
              <a:rPr lang="en-US" baseline="0" dirty="0"/>
              <a:t> Shale at San Onofre State Beach.</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29</a:t>
            </a:fld>
            <a:endParaRPr lang="en-US" dirty="0"/>
          </a:p>
        </p:txBody>
      </p:sp>
    </p:spTree>
    <p:extLst>
      <p:ext uri="{BB962C8B-B14F-4D97-AF65-F5344CB8AC3E}">
        <p14:creationId xmlns:p14="http://schemas.microsoft.com/office/powerpoint/2010/main" val="3277237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Represented by the “T” in SMUT,</a:t>
            </a:r>
            <a:r>
              <a:rPr lang="en-US" baseline="0" dirty="0"/>
              <a:t> the Late Cenozoic arrival of the East Pacific Rise brought the </a:t>
            </a:r>
            <a:r>
              <a:rPr lang="en-US" b="1" u="sng" baseline="0" dirty="0"/>
              <a:t>t</a:t>
            </a:r>
            <a:r>
              <a:rPr lang="en-US" baseline="0" dirty="0"/>
              <a:t>ermination of subduction and caused the </a:t>
            </a:r>
            <a:r>
              <a:rPr lang="en-US" b="1" u="sng" baseline="0" dirty="0"/>
              <a:t>t</a:t>
            </a:r>
            <a:r>
              <a:rPr lang="en-US" baseline="0" dirty="0"/>
              <a:t>hermal expansion of the lithosphere which combined with other factors resulted in differential uplift (</a:t>
            </a:r>
            <a:r>
              <a:rPr lang="en-US" b="1" u="sng" baseline="0" dirty="0"/>
              <a:t>t</a:t>
            </a:r>
            <a:r>
              <a:rPr lang="en-US" baseline="0" dirty="0"/>
              <a:t>ilting) across southern California. The arrival of the EPR also resulted in </a:t>
            </a:r>
            <a:r>
              <a:rPr lang="en-US" b="1" u="sng" baseline="0" dirty="0"/>
              <a:t>t</a:t>
            </a:r>
            <a:r>
              <a:rPr lang="en-US" baseline="0" dirty="0"/>
              <a:t>ranslational (sideways) motion in Southern California which is associated with both </a:t>
            </a:r>
            <a:r>
              <a:rPr lang="en-US" b="1" u="sng" baseline="0" dirty="0"/>
              <a:t>t</a:t>
            </a:r>
            <a:r>
              <a:rPr lang="en-US" baseline="0" dirty="0"/>
              <a:t>ranstension (stretching) and </a:t>
            </a:r>
            <a:r>
              <a:rPr lang="en-US" b="1" u="sng" baseline="0" dirty="0"/>
              <a:t>t</a:t>
            </a:r>
            <a:r>
              <a:rPr lang="en-US" baseline="0" dirty="0"/>
              <a:t>ranspression (squeezing). </a:t>
            </a:r>
            <a:r>
              <a:rPr lang="en-US" u="none" baseline="0" dirty="0"/>
              <a:t>These factors, </a:t>
            </a:r>
            <a:r>
              <a:rPr lang="en-US" baseline="0" dirty="0"/>
              <a:t>combined with fluctuations in sea level caused by late Cenozoic glaciation, led to the formation of marine </a:t>
            </a:r>
            <a:r>
              <a:rPr lang="en-US" b="1" u="sng" baseline="0" dirty="0"/>
              <a:t>t</a:t>
            </a:r>
            <a:r>
              <a:rPr lang="en-US" baseline="0" dirty="0"/>
              <a:t>erraces near the coast.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a:t>
            </a:fld>
            <a:endParaRPr lang="en-US" dirty="0"/>
          </a:p>
        </p:txBody>
      </p:sp>
    </p:spTree>
    <p:extLst>
      <p:ext uri="{BB962C8B-B14F-4D97-AF65-F5344CB8AC3E}">
        <p14:creationId xmlns:p14="http://schemas.microsoft.com/office/powerpoint/2010/main" val="2845699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30</a:t>
            </a:fld>
            <a:endParaRPr lang="en-US" dirty="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baseline="0" dirty="0"/>
              <a:t>Volcanism adds a fascinating component to the Late Cenozoic, but the arrival of the Pacific Plate had far more widespread </a:t>
            </a:r>
            <a:r>
              <a:rPr lang="en-US" u="sng" baseline="0" dirty="0"/>
              <a:t>structural</a:t>
            </a:r>
            <a:r>
              <a:rPr lang="en-US" baseline="0" dirty="0"/>
              <a:t> effects across Southern California. </a:t>
            </a:r>
            <a:endParaRPr lang="en-US" dirty="0"/>
          </a:p>
        </p:txBody>
      </p:sp>
    </p:spTree>
    <p:extLst>
      <p:ext uri="{BB962C8B-B14F-4D97-AF65-F5344CB8AC3E}">
        <p14:creationId xmlns:p14="http://schemas.microsoft.com/office/powerpoint/2010/main" val="3229048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notable</a:t>
            </a:r>
            <a:r>
              <a:rPr lang="en-US" baseline="0" dirty="0"/>
              <a:t> of these is the initiation of the San Andreas fault system. Although motion along these faults is primarily sideways, where bends occur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31</a:t>
            </a:fld>
            <a:endParaRPr lang="en-US" dirty="0"/>
          </a:p>
        </p:txBody>
      </p:sp>
    </p:spTree>
    <p:extLst>
      <p:ext uri="{BB962C8B-B14F-4D97-AF65-F5344CB8AC3E}">
        <p14:creationId xmlns:p14="http://schemas.microsoft.com/office/powerpoint/2010/main" val="1553599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localized compression or extension will occur.</a:t>
            </a:r>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32</a:t>
            </a:fld>
            <a:endParaRPr lang="en-US" dirty="0"/>
          </a:p>
        </p:txBody>
      </p:sp>
    </p:spTree>
    <p:extLst>
      <p:ext uri="{BB962C8B-B14F-4D97-AF65-F5344CB8AC3E}">
        <p14:creationId xmlns:p14="http://schemas.microsoft.com/office/powerpoint/2010/main" val="3061900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Looking</a:t>
            </a:r>
            <a:r>
              <a:rPr lang="en-US" baseline="0" dirty="0"/>
              <a:t> down now on a bend along a right lateral strike slip fault, we can see that, depending on which direction the fault bends, localized areas of compression and extension will occur.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33</a:t>
            </a:fld>
            <a:endParaRPr lang="en-US" dirty="0"/>
          </a:p>
        </p:txBody>
      </p:sp>
    </p:spTree>
    <p:extLst>
      <p:ext uri="{BB962C8B-B14F-4D97-AF65-F5344CB8AC3E}">
        <p14:creationId xmlns:p14="http://schemas.microsoft.com/office/powerpoint/2010/main" val="4050012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Compression associated</a:t>
            </a:r>
            <a:r>
              <a:rPr lang="en-US" baseline="0" dirty="0"/>
              <a:t> with lateral fault motion is known as transpression and the corresponding extension is called transtension.</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34</a:t>
            </a:fld>
            <a:endParaRPr lang="en-US" dirty="0"/>
          </a:p>
        </p:txBody>
      </p:sp>
    </p:spTree>
    <p:extLst>
      <p:ext uri="{BB962C8B-B14F-4D97-AF65-F5344CB8AC3E}">
        <p14:creationId xmlns:p14="http://schemas.microsoft.com/office/powerpoint/2010/main" val="850774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Crust tends</a:t>
            </a:r>
            <a:r>
              <a:rPr lang="en-US" baseline="0" dirty="0"/>
              <a:t> to thicken in areas of transpression, while crustal thinning occurs where there is transtension.</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35</a:t>
            </a:fld>
            <a:endParaRPr lang="en-US" dirty="0"/>
          </a:p>
        </p:txBody>
      </p:sp>
    </p:spTree>
    <p:extLst>
      <p:ext uri="{BB962C8B-B14F-4D97-AF65-F5344CB8AC3E}">
        <p14:creationId xmlns:p14="http://schemas.microsoft.com/office/powerpoint/2010/main" val="3410197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Transpressional areas therefore</a:t>
            </a:r>
            <a:r>
              <a:rPr lang="en-US" baseline="0" dirty="0"/>
              <a:t> tend to undergo uplift and ridge formation, while transtension causes subsidence and the formation of basins.</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36</a:t>
            </a:fld>
            <a:endParaRPr lang="en-US" dirty="0"/>
          </a:p>
        </p:txBody>
      </p:sp>
    </p:spTree>
    <p:extLst>
      <p:ext uri="{BB962C8B-B14F-4D97-AF65-F5344CB8AC3E}">
        <p14:creationId xmlns:p14="http://schemas.microsoft.com/office/powerpoint/2010/main" val="3593951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Because</a:t>
            </a:r>
            <a:r>
              <a:rPr lang="en-US" baseline="0" dirty="0"/>
              <a:t> crustal thinning contributes to the decompression of the underlying mantle, basaltic magma tends to form beneath the transtensional basins. Such magma reaches the surface as various volcanic rocks which fill the basin along with marine and/or continental sediments. Since there can be several miles of displacement along lateral faults like these, fault patterns and corresponding stresses can completely change, such that an area that once experienced transtension can later experience transpression. Thus the volcanic and/or sedimentary rocks that once filled a transtensional basin may be later uplifted as a transpressional ridge.</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37</a:t>
            </a:fld>
            <a:endParaRPr lang="en-US" dirty="0"/>
          </a:p>
        </p:txBody>
      </p:sp>
    </p:spTree>
    <p:extLst>
      <p:ext uri="{BB962C8B-B14F-4D97-AF65-F5344CB8AC3E}">
        <p14:creationId xmlns:p14="http://schemas.microsoft.com/office/powerpoint/2010/main" val="1928472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is the case at Split</a:t>
            </a:r>
            <a:r>
              <a:rPr lang="en-US" baseline="0" dirty="0"/>
              <a:t> Mountain. Transtension formed a basin there about 8 million years ago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38</a:t>
            </a:fld>
            <a:endParaRPr lang="en-US" dirty="0"/>
          </a:p>
        </p:txBody>
      </p:sp>
    </p:spTree>
    <p:extLst>
      <p:ext uri="{BB962C8B-B14F-4D97-AF65-F5344CB8AC3E}">
        <p14:creationId xmlns:p14="http://schemas.microsoft.com/office/powerpoint/2010/main" val="1445681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which filled with sediments</a:t>
            </a:r>
            <a:r>
              <a:rPr lang="en-US" baseline="0" dirty="0"/>
              <a:t> by about 4 million years ago.</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39</a:t>
            </a:fld>
            <a:endParaRPr lang="en-US" dirty="0"/>
          </a:p>
        </p:txBody>
      </p:sp>
    </p:spTree>
    <p:extLst>
      <p:ext uri="{BB962C8B-B14F-4D97-AF65-F5344CB8AC3E}">
        <p14:creationId xmlns:p14="http://schemas.microsoft.com/office/powerpoint/2010/main" val="71512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a:t>
            </a:r>
            <a:r>
              <a:rPr lang="en-US" baseline="0" dirty="0"/>
              <a:t>n the East Pacific Rise arrived at the trench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a:t>
            </a:fld>
            <a:endParaRPr lang="en-US" dirty="0"/>
          </a:p>
        </p:txBody>
      </p:sp>
    </p:spTree>
    <p:extLst>
      <p:ext uri="{BB962C8B-B14F-4D97-AF65-F5344CB8AC3E}">
        <p14:creationId xmlns:p14="http://schemas.microsoft.com/office/powerpoint/2010/main" val="4205834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Transtension stopped and a stream flowed across the filled basin.</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40</a:t>
            </a:fld>
            <a:endParaRPr lang="en-US" dirty="0"/>
          </a:p>
        </p:txBody>
      </p:sp>
    </p:spTree>
    <p:extLst>
      <p:ext uri="{BB962C8B-B14F-4D97-AF65-F5344CB8AC3E}">
        <p14:creationId xmlns:p14="http://schemas.microsoft.com/office/powerpoint/2010/main" val="369268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Then stress patterns changed to transpression,</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41</a:t>
            </a:fld>
            <a:endParaRPr lang="en-US" dirty="0"/>
          </a:p>
        </p:txBody>
      </p:sp>
    </p:spTree>
    <p:extLst>
      <p:ext uri="{BB962C8B-B14F-4D97-AF65-F5344CB8AC3E}">
        <p14:creationId xmlns:p14="http://schemas.microsoft.com/office/powerpoint/2010/main" val="237513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which folded</a:t>
            </a:r>
            <a:r>
              <a:rPr lang="en-US" baseline="0" dirty="0"/>
              <a:t> the basin sediments upward into the Fish Creek Mountains while the stream more or less maintained its original level by eroding through the uplifted sediments.</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42</a:t>
            </a:fld>
            <a:endParaRPr lang="en-US" dirty="0"/>
          </a:p>
        </p:txBody>
      </p:sp>
    </p:spTree>
    <p:extLst>
      <p:ext uri="{BB962C8B-B14F-4D97-AF65-F5344CB8AC3E}">
        <p14:creationId xmlns:p14="http://schemas.microsoft.com/office/powerpoint/2010/main" val="2475798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result is Split</a:t>
            </a:r>
            <a:r>
              <a:rPr lang="en-US" baseline="0" dirty="0"/>
              <a:t> Mountain Gorge,</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43</a:t>
            </a:fld>
            <a:endParaRPr lang="en-US" dirty="0"/>
          </a:p>
        </p:txBody>
      </p:sp>
    </p:spTree>
    <p:extLst>
      <p:ext uri="{BB962C8B-B14F-4D97-AF65-F5344CB8AC3E}">
        <p14:creationId xmlns:p14="http://schemas.microsoft.com/office/powerpoint/2010/main" val="1460623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which</a:t>
            </a:r>
            <a:r>
              <a:rPr lang="en-US" baseline="0" dirty="0"/>
              <a:t> exposes in its canyon walls a world class record of the various sediments</a:t>
            </a:r>
            <a:r>
              <a:rPr lang="en-US" dirty="0"/>
              <a:t> that filled a</a:t>
            </a:r>
            <a:r>
              <a:rPr lang="en-US" baseline="0" dirty="0"/>
              <a:t> transtensional basin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44</a:t>
            </a:fld>
            <a:endParaRPr lang="en-US" dirty="0"/>
          </a:p>
        </p:txBody>
      </p:sp>
    </p:spTree>
    <p:extLst>
      <p:ext uri="{BB962C8B-B14F-4D97-AF65-F5344CB8AC3E}">
        <p14:creationId xmlns:p14="http://schemas.microsoft.com/office/powerpoint/2010/main" val="4123870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and later were pushed up as a transpressional ridge.</a:t>
            </a:r>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45</a:t>
            </a:fld>
            <a:endParaRPr lang="en-US" dirty="0"/>
          </a:p>
        </p:txBody>
      </p:sp>
    </p:spTree>
    <p:extLst>
      <p:ext uri="{BB962C8B-B14F-4D97-AF65-F5344CB8AC3E}">
        <p14:creationId xmlns:p14="http://schemas.microsoft.com/office/powerpoint/2010/main" val="1852003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a:t>
            </a:r>
            <a:r>
              <a:rPr lang="en-US" baseline="0" dirty="0"/>
              <a:t> of the most spectacular displays of transtension and transpression,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46</a:t>
            </a:fld>
            <a:endParaRPr lang="en-US" dirty="0"/>
          </a:p>
        </p:txBody>
      </p:sp>
    </p:spTree>
    <p:extLst>
      <p:ext uri="{BB962C8B-B14F-4D97-AF65-F5344CB8AC3E}">
        <p14:creationId xmlns:p14="http://schemas.microsoft.com/office/powerpoint/2010/main" val="1088261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C1BF43B-4851-41FD-9FA6-FF7F7CE1D5B6}" type="slidenum">
              <a:rPr lang="en-US" smtClean="0"/>
              <a:pPr/>
              <a:t>47</a:t>
            </a:fld>
            <a:endParaRPr lang="en-US"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dirty="0"/>
              <a:t>… are found along the San Andreas Fault</a:t>
            </a:r>
            <a:r>
              <a:rPr lang="en-US" baseline="0" dirty="0"/>
              <a:t> where a </a:t>
            </a:r>
            <a:r>
              <a:rPr lang="en-US" dirty="0"/>
              <a:t>major</a:t>
            </a:r>
            <a:r>
              <a:rPr lang="en-US" baseline="0" dirty="0"/>
              <a:t> bend caused the transpression which uplifted San Jacinto Mountain and the Transverse Ranges. Similar transpression uplifted the</a:t>
            </a:r>
            <a:r>
              <a:rPr lang="en-US" dirty="0"/>
              <a:t> Mecca Hills, </a:t>
            </a:r>
          </a:p>
        </p:txBody>
      </p:sp>
    </p:spTree>
    <p:extLst>
      <p:ext uri="{BB962C8B-B14F-4D97-AF65-F5344CB8AC3E}">
        <p14:creationId xmlns:p14="http://schemas.microsoft.com/office/powerpoint/2010/main" val="26965290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where erosion</a:t>
            </a:r>
            <a:r>
              <a:rPr lang="en-US" baseline="0" dirty="0"/>
              <a:t> along Painted Canyon has exposed spectacular folds in the compressed strata.</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48</a:t>
            </a:fld>
            <a:endParaRPr lang="en-US" dirty="0"/>
          </a:p>
        </p:txBody>
      </p:sp>
    </p:spTree>
    <p:extLst>
      <p:ext uri="{BB962C8B-B14F-4D97-AF65-F5344CB8AC3E}">
        <p14:creationId xmlns:p14="http://schemas.microsoft.com/office/powerpoint/2010/main" val="2954807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49</a:t>
            </a:fld>
            <a:endParaRPr lang="en-US" dirty="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dirty="0"/>
              <a:t>Transtension across the Salton Trough lowered the</a:t>
            </a:r>
            <a:r>
              <a:rPr lang="en-US" baseline="0" dirty="0"/>
              <a:t> region to below sea level, giving the Colorado River a low place to flow towards, </a:t>
            </a:r>
            <a:endParaRPr lang="en-US" dirty="0"/>
          </a:p>
        </p:txBody>
      </p:sp>
    </p:spTree>
    <p:extLst>
      <p:ext uri="{BB962C8B-B14F-4D97-AF65-F5344CB8AC3E}">
        <p14:creationId xmlns:p14="http://schemas.microsoft.com/office/powerpoint/2010/main" val="3017191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baseline="0" dirty="0"/>
              <a:t>production of oceanic crust ended as the accretionary wedge and forearc basin were thrust over the former spreading center. A portion of the Farallon Plate remains (now called the Monterey Plate), but the bulk of the Farallon plate continued to subduct and because no new oceanic crust replaced it…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a:t>
            </a:fld>
            <a:endParaRPr lang="en-US" dirty="0"/>
          </a:p>
        </p:txBody>
      </p:sp>
    </p:spTree>
    <p:extLst>
      <p:ext uri="{BB962C8B-B14F-4D97-AF65-F5344CB8AC3E}">
        <p14:creationId xmlns:p14="http://schemas.microsoft.com/office/powerpoint/2010/main" val="12335097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0E845B0C-3B1A-4A21-AB2B-80D16685D531}" type="slidenum">
              <a:rPr lang="en-US" smtClean="0"/>
              <a:pPr/>
              <a:t>50</a:t>
            </a:fld>
            <a:endParaRPr lang="en-US"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dirty="0"/>
              <a:t>… where eventually</a:t>
            </a:r>
            <a:r>
              <a:rPr lang="en-US" baseline="0" dirty="0"/>
              <a:t> it built a delta that blocked the Gulf of California from entering the Salton Trough.</a:t>
            </a:r>
            <a:endParaRPr lang="en-US" dirty="0"/>
          </a:p>
        </p:txBody>
      </p:sp>
    </p:spTree>
    <p:extLst>
      <p:ext uri="{BB962C8B-B14F-4D97-AF65-F5344CB8AC3E}">
        <p14:creationId xmlns:p14="http://schemas.microsoft.com/office/powerpoint/2010/main" val="369592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Since the Colorado River</a:t>
            </a:r>
            <a:r>
              <a:rPr lang="en-US" baseline="0" dirty="0"/>
              <a:t> periodically </a:t>
            </a:r>
            <a:r>
              <a:rPr lang="en-US" dirty="0"/>
              <a:t>shifted its course from one side of the delta to the other …</a:t>
            </a:r>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51</a:t>
            </a:fld>
            <a:endParaRPr lang="en-US" dirty="0"/>
          </a:p>
        </p:txBody>
      </p:sp>
    </p:spTree>
    <p:extLst>
      <p:ext uri="{BB962C8B-B14F-4D97-AF65-F5344CB8AC3E}">
        <p14:creationId xmlns:p14="http://schemas.microsoft.com/office/powerpoint/2010/main" val="2279813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 large freshwater lake periodically</a:t>
            </a:r>
            <a:r>
              <a:rPr lang="en-US" baseline="0" dirty="0"/>
              <a:t> filled and dried up in the Salton Trough. Ancient Lake Cahuilla,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52</a:t>
            </a:fld>
            <a:endParaRPr lang="en-US" dirty="0"/>
          </a:p>
        </p:txBody>
      </p:sp>
    </p:spTree>
    <p:extLst>
      <p:ext uri="{BB962C8B-B14F-4D97-AF65-F5344CB8AC3E}">
        <p14:creationId xmlns:p14="http://schemas.microsoft.com/office/powerpoint/2010/main" val="26812616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filled and drained several times and had a small amount of water in it when Spanish explorers arrived in 1540. Water levels in the lake top out at about 40 feet above sea level because at that point lake water spills over the Colorado River delta into the Gulf of California.</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53</a:t>
            </a:fld>
            <a:endParaRPr lang="en-US" dirty="0"/>
          </a:p>
        </p:txBody>
      </p:sp>
    </p:spTree>
    <p:extLst>
      <p:ext uri="{BB962C8B-B14F-4D97-AF65-F5344CB8AC3E}">
        <p14:creationId xmlns:p14="http://schemas.microsoft.com/office/powerpoint/2010/main" val="1169218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Thus a clearly visible “bathtub ring” of travertine occurs at and just below</a:t>
            </a:r>
            <a:r>
              <a:rPr lang="en-US" baseline="0" dirty="0"/>
              <a:t> the overflow level.</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54</a:t>
            </a:fld>
            <a:endParaRPr lang="en-US" dirty="0"/>
          </a:p>
        </p:txBody>
      </p:sp>
    </p:spTree>
    <p:extLst>
      <p:ext uri="{BB962C8B-B14F-4D97-AF65-F5344CB8AC3E}">
        <p14:creationId xmlns:p14="http://schemas.microsoft.com/office/powerpoint/2010/main" val="5586878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Transtension</a:t>
            </a:r>
            <a:r>
              <a:rPr lang="en-US" baseline="0" dirty="0"/>
              <a:t> and transpression also affected the Pacific side of the Peninsular Ranges where </a:t>
            </a:r>
            <a:r>
              <a:rPr lang="en-US" baseline="0" dirty="0" err="1"/>
              <a:t>transtensional</a:t>
            </a:r>
            <a:r>
              <a:rPr lang="en-US" baseline="0" dirty="0"/>
              <a:t> basins and </a:t>
            </a:r>
            <a:r>
              <a:rPr lang="en-US" baseline="0" dirty="0" err="1"/>
              <a:t>transpressional</a:t>
            </a:r>
            <a:r>
              <a:rPr lang="en-US" baseline="0" dirty="0"/>
              <a:t> ridges where superimposed on core complex structures.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55</a:t>
            </a:fld>
            <a:endParaRPr lang="en-US" dirty="0"/>
          </a:p>
        </p:txBody>
      </p:sp>
    </p:spTree>
    <p:extLst>
      <p:ext uri="{BB962C8B-B14F-4D97-AF65-F5344CB8AC3E}">
        <p14:creationId xmlns:p14="http://schemas.microsoft.com/office/powerpoint/2010/main" val="40291294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The jumble</a:t>
            </a:r>
            <a:r>
              <a:rPr lang="en-US" baseline="0" dirty="0"/>
              <a:t> of basins, ridges and islands in the southern California continental borderland is the dramatic consequence of the combined action of core complex detachment faulting, transtension and transpression on thin continental crust. In mainland coastal areas where the crust is thicker, uplift generally occurred, but far less than in the central portion of the Peninsular Ranges. Combined with fluctuations in sea level during the Pleistocene glacial ages this led to the formation of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56</a:t>
            </a:fld>
            <a:endParaRPr lang="en-US" dirty="0"/>
          </a:p>
        </p:txBody>
      </p:sp>
    </p:spTree>
    <p:extLst>
      <p:ext uri="{BB962C8B-B14F-4D97-AF65-F5344CB8AC3E}">
        <p14:creationId xmlns:p14="http://schemas.microsoft.com/office/powerpoint/2010/main" val="27384023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marine terraces</a:t>
            </a:r>
            <a:r>
              <a:rPr lang="en-US" baseline="0" dirty="0"/>
              <a:t> near the coast.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57</a:t>
            </a:fld>
            <a:endParaRPr lang="en-US" dirty="0"/>
          </a:p>
        </p:txBody>
      </p:sp>
    </p:spTree>
    <p:extLst>
      <p:ext uri="{BB962C8B-B14F-4D97-AF65-F5344CB8AC3E}">
        <p14:creationId xmlns:p14="http://schemas.microsoft.com/office/powerpoint/2010/main" val="16515455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graph illustrates one of the key principles in marine terrace formation. It shows the rise in sea level since the last ice age 10,000 years ago. Notice that the rate of change was very rapid for about 3,000 after the last glacial period, but then it stabilized, and has only risen slightly over the last 7,000 years. Similarly, when headed into a glacial period, sea level falls rapidly at first and then stabilizes at the lower glacial sea level.</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58</a:t>
            </a:fld>
            <a:endParaRPr lang="en-US" dirty="0"/>
          </a:p>
        </p:txBody>
      </p:sp>
    </p:spTree>
    <p:extLst>
      <p:ext uri="{BB962C8B-B14F-4D97-AF65-F5344CB8AC3E}">
        <p14:creationId xmlns:p14="http://schemas.microsoft.com/office/powerpoint/2010/main" val="33563035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Notice the rapid rise</a:t>
            </a:r>
            <a:r>
              <a:rPr lang="en-US" baseline="0" dirty="0"/>
              <a:t>, stabilization, rapid fall and stabilization again of sea level. When sea level is stable, wave erosion forms a wave cut platform at the shoreline. This will happen during both during low and high sea level stands. But as wave cut platforms form and sea levels change, the land slowly uplifts, such that older wave cut platforms are elevated above younger platforms. The elevated wave cut platforms are now called marine terraces. Usually marine terraces will occur at several at different elevations, forming massive coastal stairways, with the lowest steps being the youngest. Level ground near the coast is irresistible to developers, but the “prime” beach front lots may not be excellent long term investments.</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59</a:t>
            </a:fld>
            <a:endParaRPr lang="en-US" dirty="0"/>
          </a:p>
        </p:txBody>
      </p:sp>
    </p:spTree>
    <p:extLst>
      <p:ext uri="{BB962C8B-B14F-4D97-AF65-F5344CB8AC3E}">
        <p14:creationId xmlns:p14="http://schemas.microsoft.com/office/powerpoint/2010/main" val="3007173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mantle wells up to replace the area formerly occupied by the Farallon Plate. Upwelled mantle thermally expands the base of North American Plate making it both plastic and buoyant. Buoyancy also results from the relatively low density Catalina-</a:t>
            </a:r>
            <a:r>
              <a:rPr lang="en-US" baseline="0" dirty="0" err="1"/>
              <a:t>Orocopia</a:t>
            </a:r>
            <a:r>
              <a:rPr lang="en-US" baseline="0" dirty="0"/>
              <a:t> schists under-plated during the Early Cenozoic. Especially positive buoyancy occurs in the eastern Peninsular Ranges batholith where the dense anchor of lithospheric mantle was removed by subduction erosion and/or crust-mantle decoupling associated with the large amount of asthenosphere upwelled beneath the Salton Trough. Thermally-induced lower crust plasticity accommodated differential isostatic uplift which was much greater in the eastern Peninsular Ranges relative to adjacent areas such that the Early Cenozoic peneplain tilted west.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6</a:t>
            </a:fld>
            <a:endParaRPr lang="en-US"/>
          </a:p>
        </p:txBody>
      </p:sp>
    </p:spTree>
    <p:extLst>
      <p:ext uri="{BB962C8B-B14F-4D97-AF65-F5344CB8AC3E}">
        <p14:creationId xmlns:p14="http://schemas.microsoft.com/office/powerpoint/2010/main" val="13189173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Much of</a:t>
            </a:r>
            <a:r>
              <a:rPr lang="en-US" baseline="0" dirty="0"/>
              <a:t> the flatness seen along the San Diego coast can be attributed to the formation of marine terraces.</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60</a:t>
            </a:fld>
            <a:endParaRPr lang="en-US" dirty="0"/>
          </a:p>
        </p:txBody>
      </p:sp>
    </p:spTree>
    <p:extLst>
      <p:ext uri="{BB962C8B-B14F-4D97-AF65-F5344CB8AC3E}">
        <p14:creationId xmlns:p14="http://schemas.microsoft.com/office/powerpoint/2010/main" val="11290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much simpler,</a:t>
            </a:r>
            <a:r>
              <a:rPr lang="en-US" baseline="0" dirty="0"/>
              <a:t> albeit less accurate, model for the uplift of the </a:t>
            </a:r>
            <a:r>
              <a:rPr lang="en-US" baseline="0" dirty="0" err="1"/>
              <a:t>Cuyamacas</a:t>
            </a:r>
            <a:r>
              <a:rPr lang="en-US" baseline="0" dirty="0"/>
              <a:t> can be visualized by floating a block of ice in your kitchen sink to represent the </a:t>
            </a:r>
            <a:r>
              <a:rPr lang="en-US" baseline="0" dirty="0" err="1"/>
              <a:t>Cuyamacas</a:t>
            </a:r>
            <a:r>
              <a:rPr lang="en-US" baseline="0" dirty="0"/>
              <a:t> floating on the mantle.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7</a:t>
            </a:fld>
            <a:endParaRPr lang="en-US"/>
          </a:p>
        </p:txBody>
      </p:sp>
    </p:spTree>
    <p:extLst>
      <p:ext uri="{BB962C8B-B14F-4D97-AF65-F5344CB8AC3E}">
        <p14:creationId xmlns:p14="http://schemas.microsoft.com/office/powerpoint/2010/main" val="2259875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press the block of ice against</a:t>
            </a:r>
            <a:r>
              <a:rPr lang="en-US" baseline="0" dirty="0"/>
              <a:t> the edge of the sink to represent Early Cenozoic compression.</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8</a:t>
            </a:fld>
            <a:endParaRPr lang="en-US"/>
          </a:p>
        </p:txBody>
      </p:sp>
    </p:spTree>
    <p:extLst>
      <p:ext uri="{BB962C8B-B14F-4D97-AF65-F5344CB8AC3E}">
        <p14:creationId xmlns:p14="http://schemas.microsoft.com/office/powerpoint/2010/main" val="618784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Mesozoic</a:t>
            </a:r>
            <a:r>
              <a:rPr lang="en-US" baseline="0" dirty="0"/>
              <a:t> magmatism and </a:t>
            </a:r>
            <a:r>
              <a:rPr lang="en-US" dirty="0"/>
              <a:t>Early Cenozoic compression would have actually thickened the crust a bit, uplifting the crust’s surface while depressing it’s base into the mantle. Unless</a:t>
            </a:r>
            <a:r>
              <a:rPr lang="en-US" baseline="0" dirty="0"/>
              <a:t> you’re a steroid-munching behemoth you won’t be able to do the same to your block of ice, but not to worry, you will still be able to get your plateau to uplift without thickening your ice. </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9</a:t>
            </a:fld>
            <a:endParaRPr lang="en-US"/>
          </a:p>
        </p:txBody>
      </p:sp>
    </p:spTree>
    <p:extLst>
      <p:ext uri="{BB962C8B-B14F-4D97-AF65-F5344CB8AC3E}">
        <p14:creationId xmlns:p14="http://schemas.microsoft.com/office/powerpoint/2010/main" val="3097261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35AD816-4C89-4127-8096-9C3907532C9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F155FA3-6A62-4524-921C-9F14D4E6D15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F6EE402-4F34-4010-B45F-20D869A164C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718B143-5F7F-4406-BC8F-D5D2DD9B727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5FBD7FD-91E5-48B8-B43E-355B7485822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6507AC3-1D75-4851-85A3-C3792AB487A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EC3C677-9164-433C-9451-AE047F43B81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BBC1845-D9DE-4EA4-BA2F-FE0CE798190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B79A0CD-8D48-42B4-A28E-61AC405FBB51}"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E367831-62F2-4854-A7FB-CD1E2D2052D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5B0027C-A8C5-4950-9E44-333CC758DDC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E173065A-10D6-413F-B503-59D507F6C2C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3dparks.wr.usgs.gov/landslide/big/42.htm"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hyperlink" Target="http://ic.ucsc.edu/~nardell/wilder/terraces/marine_terrace_demo.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600200" y="3048000"/>
            <a:ext cx="6096000" cy="579438"/>
          </a:xfrm>
          <a:prstGeom prst="rect">
            <a:avLst/>
          </a:prstGeom>
          <a:noFill/>
          <a:ln w="9525">
            <a:noFill/>
            <a:miter lim="800000"/>
            <a:headEnd/>
            <a:tailEnd/>
          </a:ln>
        </p:spPr>
        <p:txBody>
          <a:bodyPr>
            <a:spAutoFit/>
          </a:bodyPr>
          <a:lstStyle/>
          <a:p>
            <a:pPr>
              <a:spcBef>
                <a:spcPct val="50000"/>
              </a:spcBef>
            </a:pPr>
            <a:r>
              <a:rPr lang="en-US" sz="3200" dirty="0"/>
              <a:t>East Pacific Rise Meets N. America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ounded Rectangle 12"/>
          <p:cNvSpPr/>
          <p:nvPr/>
        </p:nvSpPr>
        <p:spPr bwMode="auto">
          <a:xfrm>
            <a:off x="4038600" y="2209800"/>
            <a:ext cx="4343400" cy="2514600"/>
          </a:xfrm>
          <a:prstGeom prst="roundRect">
            <a:avLst>
              <a:gd name="adj" fmla="val 19375"/>
            </a:avLst>
          </a:prstGeom>
          <a:solidFill>
            <a:schemeClr val="accent5"/>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p>
        </p:txBody>
      </p:sp>
      <p:sp>
        <p:nvSpPr>
          <p:cNvPr id="2" name="Rounded Rectangle 1"/>
          <p:cNvSpPr/>
          <p:nvPr/>
        </p:nvSpPr>
        <p:spPr bwMode="auto">
          <a:xfrm>
            <a:off x="723900" y="2286000"/>
            <a:ext cx="7696200" cy="3886200"/>
          </a:xfrm>
          <a:prstGeom prst="roundRect">
            <a:avLst>
              <a:gd name="adj" fmla="val 0"/>
            </a:avLst>
          </a:prstGeom>
          <a:solidFill>
            <a:schemeClr val="accent2">
              <a:alpha val="50000"/>
            </a:schemeClr>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charset="0"/>
            </a:endParaRPr>
          </a:p>
        </p:txBody>
      </p:sp>
      <p:sp>
        <p:nvSpPr>
          <p:cNvPr id="5" name="TextBox 4"/>
          <p:cNvSpPr txBox="1"/>
          <p:nvPr/>
        </p:nvSpPr>
        <p:spPr>
          <a:xfrm>
            <a:off x="2400300" y="4876800"/>
            <a:ext cx="4343400" cy="58477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Water</a:t>
            </a:r>
          </a:p>
        </p:txBody>
      </p:sp>
      <p:sp>
        <p:nvSpPr>
          <p:cNvPr id="10" name="TextBox 9"/>
          <p:cNvSpPr txBox="1"/>
          <p:nvPr/>
        </p:nvSpPr>
        <p:spPr>
          <a:xfrm>
            <a:off x="4724400" y="2844225"/>
            <a:ext cx="2971800" cy="58477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Ice</a:t>
            </a:r>
          </a:p>
        </p:txBody>
      </p:sp>
      <p:sp>
        <p:nvSpPr>
          <p:cNvPr id="11" name="Right Arrow 10"/>
          <p:cNvSpPr/>
          <p:nvPr/>
        </p:nvSpPr>
        <p:spPr bwMode="auto">
          <a:xfrm>
            <a:off x="838200" y="2667000"/>
            <a:ext cx="3200400" cy="1066800"/>
          </a:xfrm>
          <a:prstGeom prst="rightArrow">
            <a:avLst>
              <a:gd name="adj1" fmla="val 50000"/>
              <a:gd name="adj2" fmla="val 51190"/>
            </a:avLst>
          </a:prstGeom>
          <a:solidFill>
            <a:srgbClr val="FFFF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ndParaRPr>
          </a:p>
        </p:txBody>
      </p:sp>
      <p:sp>
        <p:nvSpPr>
          <p:cNvPr id="12" name="TextBox 11"/>
          <p:cNvSpPr txBox="1"/>
          <p:nvPr/>
        </p:nvSpPr>
        <p:spPr>
          <a:xfrm>
            <a:off x="1295400" y="2967335"/>
            <a:ext cx="2286000" cy="461665"/>
          </a:xfrm>
          <a:prstGeom prst="rect">
            <a:avLst/>
          </a:prstGeom>
          <a:noFill/>
        </p:spPr>
        <p:txBody>
          <a:bodyPr wrap="square" rtlCol="0">
            <a:spAutoFit/>
          </a:bodyPr>
          <a:lstStyle/>
          <a:p>
            <a:r>
              <a:rPr lang="en-US" sz="2400" dirty="0">
                <a:solidFill>
                  <a:schemeClr val="tx1"/>
                </a:solidFill>
                <a:effectLst>
                  <a:outerShdw blurRad="38100" dist="38100" dir="2700000" algn="tl">
                    <a:srgbClr val="000000">
                      <a:alpha val="43137"/>
                    </a:srgbClr>
                  </a:outerShdw>
                </a:effectLst>
              </a:rPr>
              <a:t>compression</a:t>
            </a:r>
          </a:p>
        </p:txBody>
      </p:sp>
    </p:spTree>
    <p:extLst>
      <p:ext uri="{BB962C8B-B14F-4D97-AF65-F5344CB8AC3E}">
        <p14:creationId xmlns:p14="http://schemas.microsoft.com/office/powerpoint/2010/main" val="1799656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ounded Rectangle 12"/>
          <p:cNvSpPr/>
          <p:nvPr/>
        </p:nvSpPr>
        <p:spPr bwMode="auto">
          <a:xfrm>
            <a:off x="4038600" y="1905000"/>
            <a:ext cx="4343400" cy="2514600"/>
          </a:xfrm>
          <a:prstGeom prst="roundRect">
            <a:avLst>
              <a:gd name="adj" fmla="val 19375"/>
            </a:avLst>
          </a:prstGeom>
          <a:solidFill>
            <a:schemeClr val="accent5"/>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p>
        </p:txBody>
      </p:sp>
      <p:sp>
        <p:nvSpPr>
          <p:cNvPr id="2" name="Rounded Rectangle 1"/>
          <p:cNvSpPr/>
          <p:nvPr/>
        </p:nvSpPr>
        <p:spPr bwMode="auto">
          <a:xfrm>
            <a:off x="723900" y="2286000"/>
            <a:ext cx="7696200" cy="3886200"/>
          </a:xfrm>
          <a:prstGeom prst="roundRect">
            <a:avLst>
              <a:gd name="adj" fmla="val 0"/>
            </a:avLst>
          </a:prstGeom>
          <a:solidFill>
            <a:schemeClr val="accent2">
              <a:alpha val="50000"/>
            </a:schemeClr>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charset="0"/>
            </a:endParaRPr>
          </a:p>
        </p:txBody>
      </p:sp>
      <p:sp>
        <p:nvSpPr>
          <p:cNvPr id="5" name="TextBox 4"/>
          <p:cNvSpPr txBox="1"/>
          <p:nvPr/>
        </p:nvSpPr>
        <p:spPr>
          <a:xfrm>
            <a:off x="2400300" y="4876800"/>
            <a:ext cx="4343400" cy="58477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Water</a:t>
            </a:r>
          </a:p>
        </p:txBody>
      </p:sp>
      <p:sp>
        <p:nvSpPr>
          <p:cNvPr id="10" name="TextBox 9"/>
          <p:cNvSpPr txBox="1"/>
          <p:nvPr/>
        </p:nvSpPr>
        <p:spPr>
          <a:xfrm>
            <a:off x="4724400" y="2539425"/>
            <a:ext cx="2971800" cy="58477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Ice</a:t>
            </a:r>
          </a:p>
        </p:txBody>
      </p:sp>
      <p:sp>
        <p:nvSpPr>
          <p:cNvPr id="11" name="Right Arrow 10"/>
          <p:cNvSpPr/>
          <p:nvPr/>
        </p:nvSpPr>
        <p:spPr bwMode="auto">
          <a:xfrm flipH="1">
            <a:off x="838200" y="2667000"/>
            <a:ext cx="2971800" cy="1066800"/>
          </a:xfrm>
          <a:prstGeom prst="rightArrow">
            <a:avLst>
              <a:gd name="adj1" fmla="val 50000"/>
              <a:gd name="adj2" fmla="val 51190"/>
            </a:avLst>
          </a:prstGeom>
          <a:solidFill>
            <a:srgbClr val="FFFF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ndParaRPr>
          </a:p>
        </p:txBody>
      </p:sp>
      <p:sp>
        <p:nvSpPr>
          <p:cNvPr id="12" name="TextBox 11"/>
          <p:cNvSpPr txBox="1"/>
          <p:nvPr/>
        </p:nvSpPr>
        <p:spPr>
          <a:xfrm>
            <a:off x="1638300" y="2969567"/>
            <a:ext cx="2286000" cy="461665"/>
          </a:xfrm>
          <a:prstGeom prst="rect">
            <a:avLst/>
          </a:prstGeom>
          <a:noFill/>
        </p:spPr>
        <p:txBody>
          <a:bodyPr wrap="square" rtlCol="0">
            <a:spAutoFit/>
          </a:bodyPr>
          <a:lstStyle/>
          <a:p>
            <a:r>
              <a:rPr lang="en-US" sz="2400" dirty="0">
                <a:solidFill>
                  <a:schemeClr val="tx1"/>
                </a:solidFill>
                <a:effectLst>
                  <a:outerShdw blurRad="38100" dist="38100" dir="2700000" algn="tl">
                    <a:srgbClr val="000000">
                      <a:alpha val="43137"/>
                    </a:srgbClr>
                  </a:outerShdw>
                </a:effectLst>
              </a:rPr>
              <a:t>extension</a:t>
            </a:r>
          </a:p>
        </p:txBody>
      </p:sp>
    </p:spTree>
    <p:extLst>
      <p:ext uri="{BB962C8B-B14F-4D97-AF65-F5344CB8AC3E}">
        <p14:creationId xmlns:p14="http://schemas.microsoft.com/office/powerpoint/2010/main" val="1549600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30692576"/>
              </p:ext>
            </p:extLst>
          </p:nvPr>
        </p:nvGraphicFramePr>
        <p:xfrm>
          <a:off x="1752600" y="802958"/>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793691">
                  <a:extLst>
                    <a:ext uri="{9D8B030D-6E8A-4147-A177-3AD203B41FA5}">
                      <a16:colId xmlns:a16="http://schemas.microsoft.com/office/drawing/2014/main" val="20001"/>
                    </a:ext>
                  </a:extLst>
                </a:gridCol>
                <a:gridCol w="1875146">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Translation,</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Transtension</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 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122967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13" name="Rectangle 12"/>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27" name="Freeform 26"/>
          <p:cNvSpPr/>
          <p:nvPr/>
        </p:nvSpPr>
        <p:spPr bwMode="auto">
          <a:xfrm>
            <a:off x="3431541" y="5008879"/>
            <a:ext cx="5445760" cy="680721"/>
          </a:xfrm>
          <a:custGeom>
            <a:avLst/>
            <a:gdLst>
              <a:gd name="connsiteX0" fmla="*/ 0 w 4130040"/>
              <a:gd name="connsiteY0" fmla="*/ 0 h 502920"/>
              <a:gd name="connsiteX1" fmla="*/ 2514600 w 4130040"/>
              <a:gd name="connsiteY1" fmla="*/ 259080 h 502920"/>
              <a:gd name="connsiteX2" fmla="*/ 4130040 w 4130040"/>
              <a:gd name="connsiteY2" fmla="*/ 502920 h 502920"/>
              <a:gd name="connsiteX3" fmla="*/ 4130040 w 4130040"/>
              <a:gd name="connsiteY3" fmla="*/ 502920 h 50292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4495800"/>
              <a:gd name="connsiteY0" fmla="*/ 0 h 655320"/>
              <a:gd name="connsiteX1" fmla="*/ 2880360 w 4495800"/>
              <a:gd name="connsiteY1" fmla="*/ 411480 h 655320"/>
              <a:gd name="connsiteX2" fmla="*/ 4495800 w 4495800"/>
              <a:gd name="connsiteY2" fmla="*/ 655320 h 655320"/>
              <a:gd name="connsiteX3" fmla="*/ 4495800 w 4495800"/>
              <a:gd name="connsiteY3" fmla="*/ 655320 h 655320"/>
              <a:gd name="connsiteX0" fmla="*/ 0 w 4495800"/>
              <a:gd name="connsiteY0" fmla="*/ 0 h 655320"/>
              <a:gd name="connsiteX1" fmla="*/ 2011680 w 4495800"/>
              <a:gd name="connsiteY1" fmla="*/ 32004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318000"/>
              <a:gd name="connsiteY0" fmla="*/ 0 h 670560"/>
              <a:gd name="connsiteX1" fmla="*/ 2026920 w 4318000"/>
              <a:gd name="connsiteY1" fmla="*/ 289560 h 670560"/>
              <a:gd name="connsiteX2" fmla="*/ 3566160 w 4318000"/>
              <a:gd name="connsiteY2" fmla="*/ 320040 h 670560"/>
              <a:gd name="connsiteX3" fmla="*/ 4206240 w 4318000"/>
              <a:gd name="connsiteY3" fmla="*/ 670560 h 670560"/>
              <a:gd name="connsiteX0" fmla="*/ 0 w 4409440"/>
              <a:gd name="connsiteY0" fmla="*/ 0 h 563880"/>
              <a:gd name="connsiteX1" fmla="*/ 2026920 w 4409440"/>
              <a:gd name="connsiteY1" fmla="*/ 289560 h 563880"/>
              <a:gd name="connsiteX2" fmla="*/ 3566160 w 4409440"/>
              <a:gd name="connsiteY2" fmla="*/ 320040 h 563880"/>
              <a:gd name="connsiteX3" fmla="*/ 4297680 w 4409440"/>
              <a:gd name="connsiteY3" fmla="*/ 563880 h 563880"/>
              <a:gd name="connsiteX0" fmla="*/ 0 w 4297680"/>
              <a:gd name="connsiteY0" fmla="*/ 0 h 563880"/>
              <a:gd name="connsiteX1" fmla="*/ 2026920 w 4297680"/>
              <a:gd name="connsiteY1" fmla="*/ 289560 h 563880"/>
              <a:gd name="connsiteX2" fmla="*/ 3566160 w 4297680"/>
              <a:gd name="connsiteY2" fmla="*/ 32004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36135"/>
              <a:gd name="connsiteX1" fmla="*/ 1082040 w 4297680"/>
              <a:gd name="connsiteY1" fmla="*/ 137160 h 536135"/>
              <a:gd name="connsiteX2" fmla="*/ 2992901 w 4297680"/>
              <a:gd name="connsiteY2" fmla="*/ 348175 h 536135"/>
              <a:gd name="connsiteX3" fmla="*/ 4297680 w 4297680"/>
              <a:gd name="connsiteY3" fmla="*/ 475957 h 536135"/>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561449"/>
              <a:gd name="connsiteY0" fmla="*/ 0 h 516988"/>
              <a:gd name="connsiteX1" fmla="*/ 1082040 w 4561449"/>
              <a:gd name="connsiteY1" fmla="*/ 137160 h 516988"/>
              <a:gd name="connsiteX2" fmla="*/ 2992901 w 4561449"/>
              <a:gd name="connsiteY2" fmla="*/ 348175 h 516988"/>
              <a:gd name="connsiteX3" fmla="*/ 4561449 w 4561449"/>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816882"/>
              <a:gd name="connsiteY0" fmla="*/ 0 h 636460"/>
              <a:gd name="connsiteX1" fmla="*/ 1082040 w 4816882"/>
              <a:gd name="connsiteY1" fmla="*/ 137160 h 636460"/>
              <a:gd name="connsiteX2" fmla="*/ 2992901 w 4816882"/>
              <a:gd name="connsiteY2" fmla="*/ 348175 h 636460"/>
              <a:gd name="connsiteX3" fmla="*/ 4816882 w 4816882"/>
              <a:gd name="connsiteY3" fmla="*/ 636460 h 636460"/>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Lst>
            <a:ahLst/>
            <a:cxnLst>
              <a:cxn ang="0">
                <a:pos x="connsiteX0" y="connsiteY0"/>
              </a:cxn>
              <a:cxn ang="0">
                <a:pos x="connsiteX1" y="connsiteY1"/>
              </a:cxn>
              <a:cxn ang="0">
                <a:pos x="connsiteX2" y="connsiteY2"/>
              </a:cxn>
              <a:cxn ang="0">
                <a:pos x="connsiteX3" y="connsiteY3"/>
              </a:cxn>
            </a:cxnLst>
            <a:rect l="l" t="t" r="r" b="b"/>
            <a:pathLst>
              <a:path w="4591994" h="582155">
                <a:moveTo>
                  <a:pt x="0" y="0"/>
                </a:moveTo>
                <a:lnTo>
                  <a:pt x="1082040" y="137160"/>
                </a:lnTo>
                <a:lnTo>
                  <a:pt x="2992901" y="348175"/>
                </a:lnTo>
                <a:cubicBezTo>
                  <a:pt x="3513015" y="407181"/>
                  <a:pt x="4032998" y="449776"/>
                  <a:pt x="4591994" y="582155"/>
                </a:cubicBezTo>
              </a:path>
            </a:pathLst>
          </a:custGeom>
          <a:noFill/>
          <a:ln w="177800" cap="flat" cmpd="thinThick" algn="ctr">
            <a:solidFill>
              <a:schemeClr val="tx1"/>
            </a:solidFill>
            <a:prstDash val="sysDot"/>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28" name="TextBox 27"/>
          <p:cNvSpPr txBox="1"/>
          <p:nvPr/>
        </p:nvSpPr>
        <p:spPr>
          <a:xfrm rot="378071">
            <a:off x="4989548" y="5456875"/>
            <a:ext cx="351421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Path of Farallon Plate</a:t>
            </a:r>
          </a:p>
        </p:txBody>
      </p:sp>
      <p:sp>
        <p:nvSpPr>
          <p:cNvPr id="51" name="TextBox 50"/>
          <p:cNvSpPr txBox="1"/>
          <p:nvPr/>
        </p:nvSpPr>
        <p:spPr>
          <a:xfrm>
            <a:off x="7275547" y="3836758"/>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24" name="Text Box 3"/>
          <p:cNvSpPr txBox="1">
            <a:spLocks noChangeArrowheads="1"/>
          </p:cNvSpPr>
          <p:nvPr/>
        </p:nvSpPr>
        <p:spPr bwMode="auto">
          <a:xfrm>
            <a:off x="6881950" y="2602992"/>
            <a:ext cx="2066109" cy="830997"/>
          </a:xfrm>
          <a:prstGeom prst="rect">
            <a:avLst/>
          </a:prstGeom>
          <a:noFill/>
          <a:ln w="38100">
            <a:noFill/>
            <a:miter lim="800000"/>
            <a:headEnd/>
            <a:tailEnd/>
          </a:ln>
          <a:effectLst/>
        </p:spPr>
        <p:txBody>
          <a:bodyPr wrap="square">
            <a:spAutoFit/>
          </a:bodyPr>
          <a:lstStyle/>
          <a:p>
            <a:pPr algn="ctr">
              <a:spcBef>
                <a:spcPct val="50000"/>
              </a:spcBef>
            </a:pPr>
            <a:r>
              <a:rPr lang="en-US" sz="2400" b="1" dirty="0">
                <a:solidFill>
                  <a:srgbClr val="00B050"/>
                </a:solidFill>
                <a:latin typeface="Arial" pitchFamily="34" charset="0"/>
                <a:cs typeface="Arial" pitchFamily="34" charset="0"/>
              </a:rPr>
              <a:t>Spreading in the Gulf</a:t>
            </a:r>
          </a:p>
        </p:txBody>
      </p:sp>
      <p:sp>
        <p:nvSpPr>
          <p:cNvPr id="26" name="Left Arrow 25"/>
          <p:cNvSpPr/>
          <p:nvPr/>
        </p:nvSpPr>
        <p:spPr bwMode="auto">
          <a:xfrm>
            <a:off x="7079346" y="3365512"/>
            <a:ext cx="642620" cy="363220"/>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29" name="Left Arrow 28"/>
          <p:cNvSpPr/>
          <p:nvPr/>
        </p:nvSpPr>
        <p:spPr bwMode="auto">
          <a:xfrm rot="10800000">
            <a:off x="8075026" y="3375672"/>
            <a:ext cx="642620" cy="363220"/>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31" name="Left Arrow 30"/>
          <p:cNvSpPr/>
          <p:nvPr/>
        </p:nvSpPr>
        <p:spPr bwMode="auto">
          <a:xfrm>
            <a:off x="3951517" y="2940966"/>
            <a:ext cx="370114" cy="363220"/>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32" name="TextBox 31"/>
          <p:cNvSpPr txBox="1"/>
          <p:nvPr/>
        </p:nvSpPr>
        <p:spPr>
          <a:xfrm>
            <a:off x="-272960" y="3330190"/>
            <a:ext cx="7670042" cy="338554"/>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Pacific Plate captures Monterrey and western N. American Plates</a:t>
            </a:r>
          </a:p>
        </p:txBody>
      </p:sp>
      <p:sp>
        <p:nvSpPr>
          <p:cNvPr id="33" name="TextBox 32"/>
          <p:cNvSpPr txBox="1"/>
          <p:nvPr/>
        </p:nvSpPr>
        <p:spPr>
          <a:xfrm>
            <a:off x="8229596" y="2063116"/>
            <a:ext cx="914404"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N. Am. Plate</a:t>
            </a:r>
          </a:p>
        </p:txBody>
      </p:sp>
      <p:sp>
        <p:nvSpPr>
          <p:cNvPr id="34" name="Left Brace 33"/>
          <p:cNvSpPr/>
          <p:nvPr/>
        </p:nvSpPr>
        <p:spPr bwMode="auto">
          <a:xfrm rot="5400000">
            <a:off x="4035879" y="-416380"/>
            <a:ext cx="288470" cy="8360234"/>
          </a:xfrm>
          <a:prstGeom prst="leftBrace">
            <a:avLst>
              <a:gd name="adj1" fmla="val 78485"/>
              <a:gd name="adj2" fmla="val 5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17" name="Up Arrow 16"/>
          <p:cNvSpPr/>
          <p:nvPr/>
        </p:nvSpPr>
        <p:spPr bwMode="auto">
          <a:xfrm>
            <a:off x="3499757" y="5630636"/>
            <a:ext cx="2830286" cy="990600"/>
          </a:xfrm>
          <a:prstGeom prst="up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Mantle upwelling</a:t>
            </a:r>
          </a:p>
        </p:txBody>
      </p:sp>
      <p:sp>
        <p:nvSpPr>
          <p:cNvPr id="20" name="TextBox 19"/>
          <p:cNvSpPr txBox="1"/>
          <p:nvPr/>
        </p:nvSpPr>
        <p:spPr>
          <a:xfrm>
            <a:off x="7113559" y="4518242"/>
            <a:ext cx="1204866" cy="830997"/>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San Andreas Fault</a:t>
            </a:r>
          </a:p>
        </p:txBody>
      </p:sp>
      <p:cxnSp>
        <p:nvCxnSpPr>
          <p:cNvPr id="21" name="Straight Arrow Connector 20"/>
          <p:cNvCxnSpPr/>
          <p:nvPr/>
        </p:nvCxnSpPr>
        <p:spPr bwMode="auto">
          <a:xfrm flipV="1">
            <a:off x="8024884" y="4694831"/>
            <a:ext cx="368490" cy="122829"/>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2" descr="http://crack.seismo.unr.edu/ftp/pub/louie/class/333/atwater/TransRanges_Big.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3744" y="491319"/>
            <a:ext cx="4791529" cy="58821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12915" y="547224"/>
            <a:ext cx="2118169"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Translation</a:t>
            </a:r>
          </a:p>
        </p:txBody>
      </p:sp>
    </p:spTree>
    <p:extLst>
      <p:ext uri="{BB962C8B-B14F-4D97-AF65-F5344CB8AC3E}">
        <p14:creationId xmlns:p14="http://schemas.microsoft.com/office/powerpoint/2010/main" val="1387630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1298" name="Picture 2"/>
          <p:cNvPicPr>
            <a:picLocks noChangeAspect="1" noChangeArrowheads="1"/>
          </p:cNvPicPr>
          <p:nvPr/>
        </p:nvPicPr>
        <p:blipFill>
          <a:blip r:embed="rId3" cstate="print"/>
          <a:srcRect r="24167"/>
          <a:stretch>
            <a:fillRect/>
          </a:stretch>
        </p:blipFill>
        <p:spPr bwMode="auto">
          <a:xfrm>
            <a:off x="0" y="0"/>
            <a:ext cx="6934200" cy="6858000"/>
          </a:xfrm>
          <a:prstGeom prst="rect">
            <a:avLst/>
          </a:prstGeom>
          <a:noFill/>
          <a:ln w="9525">
            <a:noFill/>
            <a:miter lim="800000"/>
            <a:headEnd/>
            <a:tailEnd/>
          </a:ln>
        </p:spPr>
      </p:pic>
      <p:cxnSp>
        <p:nvCxnSpPr>
          <p:cNvPr id="3" name="Straight Arrow Connector 2"/>
          <p:cNvCxnSpPr/>
          <p:nvPr/>
        </p:nvCxnSpPr>
        <p:spPr bwMode="auto">
          <a:xfrm flipH="1">
            <a:off x="4517571" y="3080657"/>
            <a:ext cx="2590800" cy="288016"/>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4" name="TextBox 3"/>
          <p:cNvSpPr txBox="1"/>
          <p:nvPr/>
        </p:nvSpPr>
        <p:spPr>
          <a:xfrm>
            <a:off x="6982287" y="2693445"/>
            <a:ext cx="2118169"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Core complex emplacement</a:t>
            </a:r>
          </a:p>
        </p:txBody>
      </p:sp>
      <p:cxnSp>
        <p:nvCxnSpPr>
          <p:cNvPr id="5" name="Straight Arrow Connector 4"/>
          <p:cNvCxnSpPr/>
          <p:nvPr/>
        </p:nvCxnSpPr>
        <p:spPr bwMode="auto">
          <a:xfrm flipH="1">
            <a:off x="4702631" y="3080657"/>
            <a:ext cx="2427512" cy="800946"/>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2326" name="Picture 6" descr="http://www.saguaro-juniper.com/i_and_i/geology/geology_walk/detachment_fault.jpg"/>
          <p:cNvPicPr>
            <a:picLocks noChangeAspect="1" noChangeArrowheads="1"/>
          </p:cNvPicPr>
          <p:nvPr/>
        </p:nvPicPr>
        <p:blipFill>
          <a:blip r:embed="rId3" cstate="print"/>
          <a:srcRect/>
          <a:stretch>
            <a:fillRect/>
          </a:stretch>
        </p:blipFill>
        <p:spPr bwMode="auto">
          <a:xfrm>
            <a:off x="2940612" y="3063874"/>
            <a:ext cx="5679444" cy="3635829"/>
          </a:xfrm>
          <a:prstGeom prst="rect">
            <a:avLst/>
          </a:prstGeom>
          <a:noFill/>
          <a:ln w="12700">
            <a:solidFill>
              <a:schemeClr val="tx1"/>
            </a:solidFill>
          </a:ln>
          <a:effectLst>
            <a:outerShdw blurRad="50800" dist="38100" dir="2700000" algn="tl" rotWithShape="0">
              <a:prstClr val="black">
                <a:alpha val="40000"/>
              </a:prstClr>
            </a:outerShdw>
          </a:effectLst>
        </p:spPr>
      </p:pic>
      <p:pic>
        <p:nvPicPr>
          <p:cNvPr id="312328" name="Picture 8" descr="http://4.bp.blogspot.com/_hhaTg03kiU0/SPNxoDaSPCI/AAAAAAAADbQ/mr_PxT4LRwY/s400/metamorphic_complex_lrg.gif"/>
          <p:cNvPicPr>
            <a:picLocks noChangeAspect="1" noChangeArrowheads="1"/>
          </p:cNvPicPr>
          <p:nvPr/>
        </p:nvPicPr>
        <p:blipFill>
          <a:blip r:embed="rId4" cstate="print"/>
          <a:srcRect/>
          <a:stretch>
            <a:fillRect/>
          </a:stretch>
        </p:blipFill>
        <p:spPr bwMode="auto">
          <a:xfrm>
            <a:off x="2914504" y="130629"/>
            <a:ext cx="5731659" cy="2808514"/>
          </a:xfrm>
          <a:prstGeom prst="rect">
            <a:avLst/>
          </a:prstGeom>
          <a:noFill/>
          <a:effectLst>
            <a:outerShdw blurRad="50800" dist="38100" dir="2700000" algn="tl" rotWithShape="0">
              <a:prstClr val="black">
                <a:alpha val="40000"/>
              </a:prstClr>
            </a:outerShdw>
          </a:effectLst>
        </p:spPr>
      </p:pic>
      <p:sp>
        <p:nvSpPr>
          <p:cNvPr id="6" name="TextBox 5"/>
          <p:cNvSpPr txBox="1"/>
          <p:nvPr/>
        </p:nvSpPr>
        <p:spPr>
          <a:xfrm>
            <a:off x="331115" y="3090932"/>
            <a:ext cx="2118169"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Core complex models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3475783908"/>
              </p:ext>
            </p:extLst>
          </p:nvPr>
        </p:nvGraphicFramePr>
        <p:xfrm>
          <a:off x="1752600" y="302202"/>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807339">
                  <a:extLst>
                    <a:ext uri="{9D8B030D-6E8A-4147-A177-3AD203B41FA5}">
                      <a16:colId xmlns:a16="http://schemas.microsoft.com/office/drawing/2014/main" val="20001"/>
                    </a:ext>
                  </a:extLst>
                </a:gridCol>
                <a:gridCol w="1861498">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Translation,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Transtension, </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728922"/>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13" name="Rectangle 12"/>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27" name="Freeform 26"/>
          <p:cNvSpPr/>
          <p:nvPr/>
        </p:nvSpPr>
        <p:spPr bwMode="auto">
          <a:xfrm>
            <a:off x="3431541" y="5008879"/>
            <a:ext cx="5445760" cy="680721"/>
          </a:xfrm>
          <a:custGeom>
            <a:avLst/>
            <a:gdLst>
              <a:gd name="connsiteX0" fmla="*/ 0 w 4130040"/>
              <a:gd name="connsiteY0" fmla="*/ 0 h 502920"/>
              <a:gd name="connsiteX1" fmla="*/ 2514600 w 4130040"/>
              <a:gd name="connsiteY1" fmla="*/ 259080 h 502920"/>
              <a:gd name="connsiteX2" fmla="*/ 4130040 w 4130040"/>
              <a:gd name="connsiteY2" fmla="*/ 502920 h 502920"/>
              <a:gd name="connsiteX3" fmla="*/ 4130040 w 4130040"/>
              <a:gd name="connsiteY3" fmla="*/ 502920 h 50292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4495800"/>
              <a:gd name="connsiteY0" fmla="*/ 0 h 655320"/>
              <a:gd name="connsiteX1" fmla="*/ 2880360 w 4495800"/>
              <a:gd name="connsiteY1" fmla="*/ 411480 h 655320"/>
              <a:gd name="connsiteX2" fmla="*/ 4495800 w 4495800"/>
              <a:gd name="connsiteY2" fmla="*/ 655320 h 655320"/>
              <a:gd name="connsiteX3" fmla="*/ 4495800 w 4495800"/>
              <a:gd name="connsiteY3" fmla="*/ 655320 h 655320"/>
              <a:gd name="connsiteX0" fmla="*/ 0 w 4495800"/>
              <a:gd name="connsiteY0" fmla="*/ 0 h 655320"/>
              <a:gd name="connsiteX1" fmla="*/ 2011680 w 4495800"/>
              <a:gd name="connsiteY1" fmla="*/ 32004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318000"/>
              <a:gd name="connsiteY0" fmla="*/ 0 h 670560"/>
              <a:gd name="connsiteX1" fmla="*/ 2026920 w 4318000"/>
              <a:gd name="connsiteY1" fmla="*/ 289560 h 670560"/>
              <a:gd name="connsiteX2" fmla="*/ 3566160 w 4318000"/>
              <a:gd name="connsiteY2" fmla="*/ 320040 h 670560"/>
              <a:gd name="connsiteX3" fmla="*/ 4206240 w 4318000"/>
              <a:gd name="connsiteY3" fmla="*/ 670560 h 670560"/>
              <a:gd name="connsiteX0" fmla="*/ 0 w 4409440"/>
              <a:gd name="connsiteY0" fmla="*/ 0 h 563880"/>
              <a:gd name="connsiteX1" fmla="*/ 2026920 w 4409440"/>
              <a:gd name="connsiteY1" fmla="*/ 289560 h 563880"/>
              <a:gd name="connsiteX2" fmla="*/ 3566160 w 4409440"/>
              <a:gd name="connsiteY2" fmla="*/ 320040 h 563880"/>
              <a:gd name="connsiteX3" fmla="*/ 4297680 w 4409440"/>
              <a:gd name="connsiteY3" fmla="*/ 563880 h 563880"/>
              <a:gd name="connsiteX0" fmla="*/ 0 w 4297680"/>
              <a:gd name="connsiteY0" fmla="*/ 0 h 563880"/>
              <a:gd name="connsiteX1" fmla="*/ 2026920 w 4297680"/>
              <a:gd name="connsiteY1" fmla="*/ 289560 h 563880"/>
              <a:gd name="connsiteX2" fmla="*/ 3566160 w 4297680"/>
              <a:gd name="connsiteY2" fmla="*/ 32004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36135"/>
              <a:gd name="connsiteX1" fmla="*/ 1082040 w 4297680"/>
              <a:gd name="connsiteY1" fmla="*/ 137160 h 536135"/>
              <a:gd name="connsiteX2" fmla="*/ 2992901 w 4297680"/>
              <a:gd name="connsiteY2" fmla="*/ 348175 h 536135"/>
              <a:gd name="connsiteX3" fmla="*/ 4297680 w 4297680"/>
              <a:gd name="connsiteY3" fmla="*/ 475957 h 536135"/>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561449"/>
              <a:gd name="connsiteY0" fmla="*/ 0 h 516988"/>
              <a:gd name="connsiteX1" fmla="*/ 1082040 w 4561449"/>
              <a:gd name="connsiteY1" fmla="*/ 137160 h 516988"/>
              <a:gd name="connsiteX2" fmla="*/ 2992901 w 4561449"/>
              <a:gd name="connsiteY2" fmla="*/ 348175 h 516988"/>
              <a:gd name="connsiteX3" fmla="*/ 4561449 w 4561449"/>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816882"/>
              <a:gd name="connsiteY0" fmla="*/ 0 h 636460"/>
              <a:gd name="connsiteX1" fmla="*/ 1082040 w 4816882"/>
              <a:gd name="connsiteY1" fmla="*/ 137160 h 636460"/>
              <a:gd name="connsiteX2" fmla="*/ 2992901 w 4816882"/>
              <a:gd name="connsiteY2" fmla="*/ 348175 h 636460"/>
              <a:gd name="connsiteX3" fmla="*/ 4816882 w 4816882"/>
              <a:gd name="connsiteY3" fmla="*/ 636460 h 636460"/>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Lst>
            <a:ahLst/>
            <a:cxnLst>
              <a:cxn ang="0">
                <a:pos x="connsiteX0" y="connsiteY0"/>
              </a:cxn>
              <a:cxn ang="0">
                <a:pos x="connsiteX1" y="connsiteY1"/>
              </a:cxn>
              <a:cxn ang="0">
                <a:pos x="connsiteX2" y="connsiteY2"/>
              </a:cxn>
              <a:cxn ang="0">
                <a:pos x="connsiteX3" y="connsiteY3"/>
              </a:cxn>
            </a:cxnLst>
            <a:rect l="l" t="t" r="r" b="b"/>
            <a:pathLst>
              <a:path w="4591994" h="582155">
                <a:moveTo>
                  <a:pt x="0" y="0"/>
                </a:moveTo>
                <a:lnTo>
                  <a:pt x="1082040" y="137160"/>
                </a:lnTo>
                <a:lnTo>
                  <a:pt x="2992901" y="348175"/>
                </a:lnTo>
                <a:cubicBezTo>
                  <a:pt x="3513015" y="407181"/>
                  <a:pt x="4032998" y="449776"/>
                  <a:pt x="4591994" y="582155"/>
                </a:cubicBezTo>
              </a:path>
            </a:pathLst>
          </a:custGeom>
          <a:noFill/>
          <a:ln w="177800" cap="flat" cmpd="thinThick" algn="ctr">
            <a:solidFill>
              <a:schemeClr val="tx1"/>
            </a:solidFill>
            <a:prstDash val="sysDot"/>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5" name="Up Arrow 14"/>
          <p:cNvSpPr/>
          <p:nvPr/>
        </p:nvSpPr>
        <p:spPr bwMode="auto">
          <a:xfrm>
            <a:off x="3499757" y="5630636"/>
            <a:ext cx="2830286" cy="990600"/>
          </a:xfrm>
          <a:prstGeom prst="up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Mantle upwelling</a:t>
            </a:r>
          </a:p>
        </p:txBody>
      </p:sp>
      <p:sp>
        <p:nvSpPr>
          <p:cNvPr id="28" name="TextBox 27"/>
          <p:cNvSpPr txBox="1"/>
          <p:nvPr/>
        </p:nvSpPr>
        <p:spPr>
          <a:xfrm rot="378071">
            <a:off x="4989548" y="5456875"/>
            <a:ext cx="351421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Path of Farallon Plate</a:t>
            </a:r>
          </a:p>
        </p:txBody>
      </p:sp>
      <p:cxnSp>
        <p:nvCxnSpPr>
          <p:cNvPr id="16" name="Straight Arrow Connector 15"/>
          <p:cNvCxnSpPr/>
          <p:nvPr/>
        </p:nvCxnSpPr>
        <p:spPr bwMode="auto">
          <a:xfrm>
            <a:off x="8447964" y="3480179"/>
            <a:ext cx="341194" cy="545911"/>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2" name="Left Brace 11"/>
          <p:cNvSpPr/>
          <p:nvPr/>
        </p:nvSpPr>
        <p:spPr bwMode="auto">
          <a:xfrm rot="5400000">
            <a:off x="2861559" y="3038984"/>
            <a:ext cx="313898" cy="1523841"/>
          </a:xfrm>
          <a:prstGeom prst="leftBrace">
            <a:avLst>
              <a:gd name="adj1" fmla="val 50793"/>
              <a:gd name="adj2" fmla="val 5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48" name="TextBox 47"/>
          <p:cNvSpPr txBox="1"/>
          <p:nvPr/>
        </p:nvSpPr>
        <p:spPr>
          <a:xfrm>
            <a:off x="2135214" y="3100427"/>
            <a:ext cx="1781691"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Core complex (Catalina schist)</a:t>
            </a:r>
          </a:p>
        </p:txBody>
      </p:sp>
      <p:sp>
        <p:nvSpPr>
          <p:cNvPr id="51" name="TextBox 50"/>
          <p:cNvSpPr txBox="1"/>
          <p:nvPr/>
        </p:nvSpPr>
        <p:spPr>
          <a:xfrm>
            <a:off x="7275547" y="3836758"/>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24" name="TextBox 23"/>
          <p:cNvSpPr txBox="1"/>
          <p:nvPr/>
        </p:nvSpPr>
        <p:spPr>
          <a:xfrm>
            <a:off x="7282559" y="2917325"/>
            <a:ext cx="1861457"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Core complex (Orocopia schist)</a:t>
            </a:r>
          </a:p>
        </p:txBody>
      </p:sp>
      <p:sp>
        <p:nvSpPr>
          <p:cNvPr id="17" name="TextBox 16"/>
          <p:cNvSpPr txBox="1"/>
          <p:nvPr/>
        </p:nvSpPr>
        <p:spPr>
          <a:xfrm>
            <a:off x="7113559" y="4518242"/>
            <a:ext cx="1204866" cy="830997"/>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San Andreas Fault</a:t>
            </a:r>
          </a:p>
        </p:txBody>
      </p:sp>
      <p:cxnSp>
        <p:nvCxnSpPr>
          <p:cNvPr id="18" name="Straight Arrow Connector 17"/>
          <p:cNvCxnSpPr/>
          <p:nvPr/>
        </p:nvCxnSpPr>
        <p:spPr bwMode="auto">
          <a:xfrm flipV="1">
            <a:off x="8024884" y="4694831"/>
            <a:ext cx="368490" cy="122829"/>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Tree>
    <p:extLst>
      <p:ext uri="{BB962C8B-B14F-4D97-AF65-F5344CB8AC3E}">
        <p14:creationId xmlns:p14="http://schemas.microsoft.com/office/powerpoint/2010/main" val="597387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sp>
        <p:nvSpPr>
          <p:cNvPr id="8" name="Rectangle 7"/>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202755" name="Text Box 3"/>
          <p:cNvSpPr txBox="1">
            <a:spLocks noChangeArrowheads="1"/>
          </p:cNvSpPr>
          <p:nvPr/>
        </p:nvSpPr>
        <p:spPr bwMode="auto">
          <a:xfrm>
            <a:off x="1812214" y="608652"/>
            <a:ext cx="5956300" cy="954107"/>
          </a:xfrm>
          <a:prstGeom prst="rect">
            <a:avLst/>
          </a:prstGeom>
          <a:noFill/>
          <a:ln w="38100">
            <a:noFill/>
            <a:miter lim="800000"/>
            <a:headEnd/>
            <a:tailEnd/>
          </a:ln>
          <a:effectLst/>
        </p:spPr>
        <p:txBody>
          <a:bodyPr wrap="square">
            <a:spAutoFit/>
          </a:bodyPr>
          <a:lstStyle/>
          <a:p>
            <a:pPr algn="ctr">
              <a:spcBef>
                <a:spcPct val="50000"/>
              </a:spcBef>
            </a:pPr>
            <a:r>
              <a:rPr lang="en-US" b="1" dirty="0">
                <a:solidFill>
                  <a:schemeClr val="tx1"/>
                </a:solidFill>
                <a:latin typeface="Arial" pitchFamily="34" charset="0"/>
                <a:cs typeface="Arial" pitchFamily="34" charset="0"/>
              </a:rPr>
              <a:t>Decompression Melting and Basaltic Magmatism </a:t>
            </a:r>
          </a:p>
        </p:txBody>
      </p:sp>
      <p:sp>
        <p:nvSpPr>
          <p:cNvPr id="5" name="Left Arrow 4"/>
          <p:cNvSpPr/>
          <p:nvPr/>
        </p:nvSpPr>
        <p:spPr bwMode="auto">
          <a:xfrm rot="5400000">
            <a:off x="6984758" y="5038918"/>
            <a:ext cx="1862644"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0" name="Left Arrow 9"/>
          <p:cNvSpPr/>
          <p:nvPr/>
        </p:nvSpPr>
        <p:spPr bwMode="auto">
          <a:xfrm rot="5400000">
            <a:off x="2598140" y="5167434"/>
            <a:ext cx="1605611"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1" name="Left Arrow 10"/>
          <p:cNvSpPr/>
          <p:nvPr/>
        </p:nvSpPr>
        <p:spPr bwMode="auto">
          <a:xfrm rot="5400000">
            <a:off x="5191214" y="5358504"/>
            <a:ext cx="1223471"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2" name="TextBox 11"/>
          <p:cNvSpPr txBox="1"/>
          <p:nvPr/>
        </p:nvSpPr>
        <p:spPr>
          <a:xfrm>
            <a:off x="7248251" y="3795814"/>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13" name="TextBox 12"/>
          <p:cNvSpPr txBox="1"/>
          <p:nvPr/>
        </p:nvSpPr>
        <p:spPr>
          <a:xfrm>
            <a:off x="1914252" y="3770793"/>
            <a:ext cx="2166428"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Continental Borderland</a:t>
            </a:r>
          </a:p>
        </p:txBody>
      </p:sp>
      <p:sp>
        <p:nvSpPr>
          <p:cNvPr id="14" name="TextBox 13"/>
          <p:cNvSpPr txBox="1"/>
          <p:nvPr/>
        </p:nvSpPr>
        <p:spPr>
          <a:xfrm>
            <a:off x="4959978" y="3650238"/>
            <a:ext cx="2166428"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Peninsular Ranges</a:t>
            </a:r>
          </a:p>
        </p:txBody>
      </p:sp>
      <p:sp>
        <p:nvSpPr>
          <p:cNvPr id="15" name="TextBox 14"/>
          <p:cNvSpPr txBox="1"/>
          <p:nvPr/>
        </p:nvSpPr>
        <p:spPr>
          <a:xfrm>
            <a:off x="4353637" y="5067332"/>
            <a:ext cx="2620370" cy="338554"/>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Decompression melting</a:t>
            </a:r>
          </a:p>
        </p:txBody>
      </p:sp>
      <p:cxnSp>
        <p:nvCxnSpPr>
          <p:cNvPr id="16" name="Straight Arrow Connector 15"/>
          <p:cNvCxnSpPr>
            <a:stCxn id="15" idx="1"/>
          </p:cNvCxnSpPr>
          <p:nvPr/>
        </p:nvCxnSpPr>
        <p:spPr bwMode="auto">
          <a:xfrm flipH="1" flipV="1">
            <a:off x="3480179" y="4872251"/>
            <a:ext cx="873458" cy="364358"/>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cxnSp>
        <p:nvCxnSpPr>
          <p:cNvPr id="19" name="Straight Arrow Connector 18"/>
          <p:cNvCxnSpPr/>
          <p:nvPr/>
        </p:nvCxnSpPr>
        <p:spPr bwMode="auto">
          <a:xfrm flipV="1">
            <a:off x="6974006" y="4449170"/>
            <a:ext cx="900752" cy="77792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1026" descr="GmapSaltonTrough"/>
          <p:cNvPicPr>
            <a:picLocks noChangeAspect="1" noChangeArrowheads="1"/>
          </p:cNvPicPr>
          <p:nvPr/>
        </p:nvPicPr>
        <p:blipFill>
          <a:blip r:embed="rId3" cstate="print"/>
          <a:srcRect l="1170" t="15027" r="1730" b="1389"/>
          <a:stretch>
            <a:fillRect/>
          </a:stretch>
        </p:blipFill>
        <p:spPr bwMode="auto">
          <a:xfrm>
            <a:off x="1371600" y="0"/>
            <a:ext cx="6324600" cy="6781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omes Wells Isotherms"/>
          <p:cNvPicPr>
            <a:picLocks noChangeAspect="1" noChangeArrowheads="1"/>
          </p:cNvPicPr>
          <p:nvPr/>
        </p:nvPicPr>
        <p:blipFill>
          <a:blip r:embed="rId3" cstate="print"/>
          <a:srcRect/>
          <a:stretch>
            <a:fillRect/>
          </a:stretch>
        </p:blipFill>
        <p:spPr bwMode="auto">
          <a:xfrm>
            <a:off x="1822450" y="0"/>
            <a:ext cx="5497513"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Pac-NoAm_Intro_Big"/>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Salton Sea 1_18_04 007"/>
          <p:cNvPicPr>
            <a:picLocks noChangeAspect="1" noChangeArrowheads="1"/>
          </p:cNvPicPr>
          <p:nvPr/>
        </p:nvPicPr>
        <p:blipFill>
          <a:blip r:embed="rId3"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alton Sea 1_18_04 006"/>
          <p:cNvPicPr>
            <a:picLocks noChangeAspect="1" noChangeArrowheads="1"/>
          </p:cNvPicPr>
          <p:nvPr/>
        </p:nvPicPr>
        <p:blipFill>
          <a:blip r:embed="rId3" cstate="print"/>
          <a:srcRect/>
          <a:stretch>
            <a:fillRect/>
          </a:stretch>
        </p:blipFill>
        <p:spPr bwMode="auto">
          <a:xfrm>
            <a:off x="-3048000" y="-2286000"/>
            <a:ext cx="13034963" cy="977582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omes Wells Isotherms"/>
          <p:cNvPicPr>
            <a:picLocks noChangeAspect="1" noChangeArrowheads="1"/>
          </p:cNvPicPr>
          <p:nvPr/>
        </p:nvPicPr>
        <p:blipFill>
          <a:blip r:embed="rId3" cstate="print"/>
          <a:srcRect/>
          <a:stretch>
            <a:fillRect/>
          </a:stretch>
        </p:blipFill>
        <p:spPr bwMode="auto">
          <a:xfrm>
            <a:off x="1357313" y="-579438"/>
            <a:ext cx="6427787" cy="801846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piru.alexandria.ucsb.edu/collections/sylvester/slides0001-0500/ags0021.jpg"/>
          <p:cNvPicPr>
            <a:picLocks noChangeAspect="1" noChangeArrowheads="1"/>
          </p:cNvPicPr>
          <p:nvPr/>
        </p:nvPicPr>
        <p:blipFill>
          <a:blip r:embed="rId3" cstate="print"/>
          <a:srcRect l="4383" t="5973" r="3025" b="3529"/>
          <a:stretch>
            <a:fillRect/>
          </a:stretch>
        </p:blipFill>
        <p:spPr bwMode="auto">
          <a:xfrm>
            <a:off x="-594360" y="0"/>
            <a:ext cx="10287000" cy="6858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zarre_mudpo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4875" y="0"/>
            <a:ext cx="4892675" cy="68429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lton Sea mud volcano at n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sp>
        <p:nvSpPr>
          <p:cNvPr id="8" name="Rectangle 7"/>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202755" name="Text Box 3"/>
          <p:cNvSpPr txBox="1">
            <a:spLocks noChangeArrowheads="1"/>
          </p:cNvSpPr>
          <p:nvPr/>
        </p:nvSpPr>
        <p:spPr bwMode="auto">
          <a:xfrm>
            <a:off x="1812214" y="608652"/>
            <a:ext cx="5956300" cy="954107"/>
          </a:xfrm>
          <a:prstGeom prst="rect">
            <a:avLst/>
          </a:prstGeom>
          <a:noFill/>
          <a:ln w="38100">
            <a:noFill/>
            <a:miter lim="800000"/>
            <a:headEnd/>
            <a:tailEnd/>
          </a:ln>
          <a:effectLst/>
        </p:spPr>
        <p:txBody>
          <a:bodyPr wrap="square">
            <a:spAutoFit/>
          </a:bodyPr>
          <a:lstStyle/>
          <a:p>
            <a:pPr algn="ctr">
              <a:spcBef>
                <a:spcPct val="50000"/>
              </a:spcBef>
            </a:pPr>
            <a:r>
              <a:rPr lang="en-US" b="1" dirty="0">
                <a:solidFill>
                  <a:schemeClr val="tx1"/>
                </a:solidFill>
                <a:latin typeface="Arial" pitchFamily="34" charset="0"/>
                <a:cs typeface="Arial" pitchFamily="34" charset="0"/>
              </a:rPr>
              <a:t>Decompression Melting and Basaltic Magmatism </a:t>
            </a:r>
          </a:p>
        </p:txBody>
      </p:sp>
      <p:sp>
        <p:nvSpPr>
          <p:cNvPr id="5" name="Left Arrow 4"/>
          <p:cNvSpPr/>
          <p:nvPr/>
        </p:nvSpPr>
        <p:spPr bwMode="auto">
          <a:xfrm rot="5400000">
            <a:off x="6984758" y="5038918"/>
            <a:ext cx="1862644"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0" name="Left Arrow 9"/>
          <p:cNvSpPr/>
          <p:nvPr/>
        </p:nvSpPr>
        <p:spPr bwMode="auto">
          <a:xfrm rot="5400000">
            <a:off x="2598140" y="5167434"/>
            <a:ext cx="1605611"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1" name="Left Arrow 10"/>
          <p:cNvSpPr/>
          <p:nvPr/>
        </p:nvSpPr>
        <p:spPr bwMode="auto">
          <a:xfrm rot="5400000">
            <a:off x="5191214" y="5358504"/>
            <a:ext cx="1223471"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2" name="TextBox 11"/>
          <p:cNvSpPr txBox="1"/>
          <p:nvPr/>
        </p:nvSpPr>
        <p:spPr>
          <a:xfrm>
            <a:off x="7248251" y="3795814"/>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13" name="TextBox 12"/>
          <p:cNvSpPr txBox="1"/>
          <p:nvPr/>
        </p:nvSpPr>
        <p:spPr>
          <a:xfrm>
            <a:off x="1914252" y="3770793"/>
            <a:ext cx="2166428"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Continental Borderland</a:t>
            </a:r>
          </a:p>
        </p:txBody>
      </p:sp>
      <p:sp>
        <p:nvSpPr>
          <p:cNvPr id="14" name="TextBox 13"/>
          <p:cNvSpPr txBox="1"/>
          <p:nvPr/>
        </p:nvSpPr>
        <p:spPr>
          <a:xfrm>
            <a:off x="4959978" y="3650238"/>
            <a:ext cx="2166428"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Peninsular Ranges</a:t>
            </a:r>
          </a:p>
        </p:txBody>
      </p:sp>
      <p:sp>
        <p:nvSpPr>
          <p:cNvPr id="15" name="TextBox 14"/>
          <p:cNvSpPr txBox="1"/>
          <p:nvPr/>
        </p:nvSpPr>
        <p:spPr>
          <a:xfrm>
            <a:off x="4353637" y="5067332"/>
            <a:ext cx="2620370" cy="338554"/>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Decompression melting</a:t>
            </a:r>
          </a:p>
        </p:txBody>
      </p:sp>
      <p:cxnSp>
        <p:nvCxnSpPr>
          <p:cNvPr id="16" name="Straight Arrow Connector 15"/>
          <p:cNvCxnSpPr>
            <a:stCxn id="15" idx="1"/>
          </p:cNvCxnSpPr>
          <p:nvPr/>
        </p:nvCxnSpPr>
        <p:spPr bwMode="auto">
          <a:xfrm flipH="1" flipV="1">
            <a:off x="3480179" y="4872251"/>
            <a:ext cx="873458" cy="364358"/>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cxnSp>
        <p:nvCxnSpPr>
          <p:cNvPr id="19" name="Straight Arrow Connector 18"/>
          <p:cNvCxnSpPr/>
          <p:nvPr/>
        </p:nvCxnSpPr>
        <p:spPr bwMode="auto">
          <a:xfrm flipV="1">
            <a:off x="6974006" y="4449170"/>
            <a:ext cx="900752" cy="77792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Tree>
    <p:extLst>
      <p:ext uri="{BB962C8B-B14F-4D97-AF65-F5344CB8AC3E}">
        <p14:creationId xmlns:p14="http://schemas.microsoft.com/office/powerpoint/2010/main" val="1147596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9100"/>
            <a:ext cx="9144000" cy="599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194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1.bp.blogspot.com/_1i6CYwh9cP4/TPX0L9KqmMI/AAAAAAAABVU/5vS1nDXfxbg/s1600/SO_mont_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216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ocalhiker.net/wp-content/uploads/IMG_29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01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32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Group 2"/>
          <p:cNvGraphicFramePr>
            <a:graphicFrameLocks noGrp="1"/>
          </p:cNvGraphicFramePr>
          <p:nvPr>
            <p:extLst>
              <p:ext uri="{D42A27DB-BD31-4B8C-83A1-F6EECF244321}">
                <p14:modId xmlns:p14="http://schemas.microsoft.com/office/powerpoint/2010/main" val="3516531247"/>
              </p:ext>
            </p:extLst>
          </p:nvPr>
        </p:nvGraphicFramePr>
        <p:xfrm>
          <a:off x="1752600" y="223838"/>
          <a:ext cx="5581650" cy="6410326"/>
        </p:xfrm>
        <a:graphic>
          <a:graphicData uri="http://schemas.openxmlformats.org/drawingml/2006/table">
            <a:tbl>
              <a:tblPr/>
              <a:tblGrid>
                <a:gridCol w="912813">
                  <a:extLst>
                    <a:ext uri="{9D8B030D-6E8A-4147-A177-3AD203B41FA5}">
                      <a16:colId xmlns:a16="http://schemas.microsoft.com/office/drawing/2014/main" val="20000"/>
                    </a:ext>
                  </a:extLst>
                </a:gridCol>
                <a:gridCol w="2793691">
                  <a:extLst>
                    <a:ext uri="{9D8B030D-6E8A-4147-A177-3AD203B41FA5}">
                      <a16:colId xmlns:a16="http://schemas.microsoft.com/office/drawing/2014/main" val="20001"/>
                    </a:ext>
                  </a:extLst>
                </a:gridCol>
                <a:gridCol w="1875146">
                  <a:extLst>
                    <a:ext uri="{9D8B030D-6E8A-4147-A177-3AD203B41FA5}">
                      <a16:colId xmlns:a16="http://schemas.microsoft.com/office/drawing/2014/main"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EVENTS</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ERA</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Translation, Transtension, 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Under-plating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Uplift</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Un-roofing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Undulating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EARLY CENOZOIC</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Magmatic Madness</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Metamorphism</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MESOZOIC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Stable Shelf Sedimentation</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PALEOZOIC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WordArt 32"/>
          <p:cNvSpPr>
            <a:spLocks noChangeArrowheads="1" noChangeShapeType="1" noTextEdit="1"/>
          </p:cNvSpPr>
          <p:nvPr/>
        </p:nvSpPr>
        <p:spPr bwMode="auto">
          <a:xfrm rot="-5400000">
            <a:off x="1909762" y="12144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5" name="WordArt 33"/>
          <p:cNvSpPr>
            <a:spLocks noChangeArrowheads="1" noChangeShapeType="1" noTextEdit="1"/>
          </p:cNvSpPr>
          <p:nvPr/>
        </p:nvSpPr>
        <p:spPr bwMode="auto">
          <a:xfrm rot="-5400000">
            <a:off x="1971675" y="2676525"/>
            <a:ext cx="514350"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6" name="WordArt 34"/>
          <p:cNvSpPr>
            <a:spLocks noChangeArrowheads="1" noChangeShapeType="1" noTextEdit="1"/>
          </p:cNvSpPr>
          <p:nvPr/>
        </p:nvSpPr>
        <p:spPr bwMode="auto">
          <a:xfrm rot="-5400000">
            <a:off x="1909762" y="41862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
        <p:nvSpPr>
          <p:cNvPr id="7" name="WordArt 35"/>
          <p:cNvSpPr>
            <a:spLocks noChangeArrowheads="1" noChangeShapeType="1" noTextEdit="1"/>
          </p:cNvSpPr>
          <p:nvPr/>
        </p:nvSpPr>
        <p:spPr bwMode="auto">
          <a:xfrm rot="-5400000">
            <a:off x="1909762" y="55578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sp>
        <p:nvSpPr>
          <p:cNvPr id="8" name="Rectangle 7"/>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5" name="Left Arrow 4"/>
          <p:cNvSpPr/>
          <p:nvPr/>
        </p:nvSpPr>
        <p:spPr bwMode="auto">
          <a:xfrm rot="5400000">
            <a:off x="6984758" y="5038918"/>
            <a:ext cx="1862644"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0" name="Left Arrow 9"/>
          <p:cNvSpPr/>
          <p:nvPr/>
        </p:nvSpPr>
        <p:spPr bwMode="auto">
          <a:xfrm rot="5400000">
            <a:off x="2598140" y="5167434"/>
            <a:ext cx="1605611"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1" name="Left Arrow 10"/>
          <p:cNvSpPr/>
          <p:nvPr/>
        </p:nvSpPr>
        <p:spPr bwMode="auto">
          <a:xfrm rot="5400000">
            <a:off x="5191214" y="5358504"/>
            <a:ext cx="1223471"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2" name="TextBox 11"/>
          <p:cNvSpPr txBox="1"/>
          <p:nvPr/>
        </p:nvSpPr>
        <p:spPr>
          <a:xfrm>
            <a:off x="7248251" y="3795814"/>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13" name="TextBox 12"/>
          <p:cNvSpPr txBox="1"/>
          <p:nvPr/>
        </p:nvSpPr>
        <p:spPr>
          <a:xfrm>
            <a:off x="1914252" y="3770793"/>
            <a:ext cx="2166428"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Continental Borderland</a:t>
            </a:r>
          </a:p>
        </p:txBody>
      </p:sp>
      <p:sp>
        <p:nvSpPr>
          <p:cNvPr id="14" name="TextBox 13"/>
          <p:cNvSpPr txBox="1"/>
          <p:nvPr/>
        </p:nvSpPr>
        <p:spPr>
          <a:xfrm>
            <a:off x="4959978" y="3650238"/>
            <a:ext cx="2166428"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Peninsular Ranges</a:t>
            </a:r>
          </a:p>
        </p:txBody>
      </p:sp>
      <p:sp>
        <p:nvSpPr>
          <p:cNvPr id="15" name="TextBox 14"/>
          <p:cNvSpPr txBox="1"/>
          <p:nvPr/>
        </p:nvSpPr>
        <p:spPr>
          <a:xfrm>
            <a:off x="4353637" y="5067332"/>
            <a:ext cx="2620370" cy="338554"/>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Decompression melting</a:t>
            </a:r>
          </a:p>
        </p:txBody>
      </p:sp>
      <p:cxnSp>
        <p:nvCxnSpPr>
          <p:cNvPr id="16" name="Straight Arrow Connector 15"/>
          <p:cNvCxnSpPr>
            <a:stCxn id="15" idx="1"/>
          </p:cNvCxnSpPr>
          <p:nvPr/>
        </p:nvCxnSpPr>
        <p:spPr bwMode="auto">
          <a:xfrm flipH="1" flipV="1">
            <a:off x="3480179" y="4872251"/>
            <a:ext cx="873458" cy="364358"/>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cxnSp>
        <p:nvCxnSpPr>
          <p:cNvPr id="19" name="Straight Arrow Connector 18"/>
          <p:cNvCxnSpPr/>
          <p:nvPr/>
        </p:nvCxnSpPr>
        <p:spPr bwMode="auto">
          <a:xfrm flipV="1">
            <a:off x="6974006" y="4449170"/>
            <a:ext cx="900752" cy="77792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8" name="Text Box 3"/>
          <p:cNvSpPr txBox="1">
            <a:spLocks noChangeArrowheads="1"/>
          </p:cNvSpPr>
          <p:nvPr/>
        </p:nvSpPr>
        <p:spPr bwMode="auto">
          <a:xfrm>
            <a:off x="2885032" y="240163"/>
            <a:ext cx="3373935" cy="523220"/>
          </a:xfrm>
          <a:prstGeom prst="rect">
            <a:avLst/>
          </a:prstGeom>
          <a:noFill/>
          <a:ln w="38100">
            <a:noFill/>
            <a:miter lim="800000"/>
            <a:headEnd/>
            <a:tailEnd/>
          </a:ln>
          <a:effectLst/>
        </p:spPr>
        <p:txBody>
          <a:bodyPr wrap="square">
            <a:spAutoFit/>
          </a:bodyPr>
          <a:lstStyle/>
          <a:p>
            <a:pPr algn="ctr">
              <a:spcBef>
                <a:spcPct val="50000"/>
              </a:spcBef>
            </a:pPr>
            <a:r>
              <a:rPr lang="en-US" b="1" dirty="0">
                <a:solidFill>
                  <a:schemeClr val="tx1"/>
                </a:solidFill>
                <a:latin typeface="Arial" pitchFamily="34" charset="0"/>
                <a:cs typeface="Arial" pitchFamily="34" charset="0"/>
              </a:rPr>
              <a:t>Structural Effects</a:t>
            </a:r>
          </a:p>
        </p:txBody>
      </p:sp>
      <p:graphicFrame>
        <p:nvGraphicFramePr>
          <p:cNvPr id="20" name="Group 2"/>
          <p:cNvGraphicFramePr>
            <a:graphicFrameLocks noGrp="1"/>
          </p:cNvGraphicFramePr>
          <p:nvPr>
            <p:extLst>
              <p:ext uri="{D42A27DB-BD31-4B8C-83A1-F6EECF244321}">
                <p14:modId xmlns:p14="http://schemas.microsoft.com/office/powerpoint/2010/main" val="583697949"/>
              </p:ext>
            </p:extLst>
          </p:nvPr>
        </p:nvGraphicFramePr>
        <p:xfrm>
          <a:off x="1781175" y="1125464"/>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819708">
                  <a:extLst>
                    <a:ext uri="{9D8B030D-6E8A-4147-A177-3AD203B41FA5}">
                      <a16:colId xmlns:a16="http://schemas.microsoft.com/office/drawing/2014/main" val="20001"/>
                    </a:ext>
                  </a:extLst>
                </a:gridCol>
                <a:gridCol w="1849129">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Translation, Transtension, Transpression, </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1" name="WordArt 32"/>
          <p:cNvSpPr>
            <a:spLocks noChangeArrowheads="1" noChangeShapeType="1" noTextEdit="1"/>
          </p:cNvSpPr>
          <p:nvPr/>
        </p:nvSpPr>
        <p:spPr bwMode="auto">
          <a:xfrm rot="-5400000">
            <a:off x="1923411" y="1470297"/>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Tree>
    <p:extLst>
      <p:ext uri="{BB962C8B-B14F-4D97-AF65-F5344CB8AC3E}">
        <p14:creationId xmlns:p14="http://schemas.microsoft.com/office/powerpoint/2010/main" val="1727721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oar.noaa.gov/spotlite/archive/images/faults_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9400" y="0"/>
            <a:ext cx="5956300" cy="8904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93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http://4.bp.blogspot.com/_QfVWU-2pVL4/S8mp_pbKAKI/AAAAAAAANhc/gjCRF7hI618/s1600/Diagram+of+southern+California+showing+the+San+Andreas+Fault+as+a+master+player+in+a+tectonic+setting+that+includes+other+faults+and+compressional+fold+bel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50" y="419100"/>
            <a:ext cx="6648226"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653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18"/>
          <p:cNvGrpSpPr/>
          <p:nvPr/>
        </p:nvGrpSpPr>
        <p:grpSpPr>
          <a:xfrm>
            <a:off x="-3790950" y="-320675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grpSp>
      <p:grpSp>
        <p:nvGrpSpPr>
          <p:cNvPr id="3" name="Group 19"/>
          <p:cNvGrpSpPr/>
          <p:nvPr/>
        </p:nvGrpSpPr>
        <p:grpSpPr>
          <a:xfrm>
            <a:off x="-5260975" y="-21812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grpSp>
      <p:cxnSp>
        <p:nvCxnSpPr>
          <p:cNvPr id="21" name="Straight Arrow Connector 20"/>
          <p:cNvCxnSpPr/>
          <p:nvPr/>
        </p:nvCxnSpPr>
        <p:spPr bwMode="auto">
          <a:xfrm rot="16200000" flipV="1">
            <a:off x="3139440" y="198120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25" name="Straight Arrow Connector 24"/>
          <p:cNvCxnSpPr/>
          <p:nvPr/>
        </p:nvCxnSpPr>
        <p:spPr bwMode="auto">
          <a:xfrm>
            <a:off x="2118360" y="94488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29" name="Straight Arrow Connector 28"/>
          <p:cNvCxnSpPr/>
          <p:nvPr/>
        </p:nvCxnSpPr>
        <p:spPr bwMode="auto">
          <a:xfrm rot="16200000" flipV="1">
            <a:off x="5486400" y="434340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30" name="Straight Arrow Connector 29"/>
          <p:cNvCxnSpPr/>
          <p:nvPr/>
        </p:nvCxnSpPr>
        <p:spPr bwMode="auto">
          <a:xfrm>
            <a:off x="6096000" y="490728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2" name="TextBox 11"/>
          <p:cNvSpPr txBox="1"/>
          <p:nvPr/>
        </p:nvSpPr>
        <p:spPr>
          <a:xfrm rot="2583070">
            <a:off x="5110480" y="1031240"/>
            <a:ext cx="2636520" cy="523220"/>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Translation</a:t>
            </a:r>
          </a:p>
        </p:txBody>
      </p:sp>
      <p:sp>
        <p:nvSpPr>
          <p:cNvPr id="15" name="TextBox 14"/>
          <p:cNvSpPr txBox="1"/>
          <p:nvPr/>
        </p:nvSpPr>
        <p:spPr>
          <a:xfrm rot="2532196">
            <a:off x="1056639" y="4820920"/>
            <a:ext cx="2636520" cy="523220"/>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Translation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18"/>
          <p:cNvGrpSpPr/>
          <p:nvPr/>
        </p:nvGrpSpPr>
        <p:grpSpPr>
          <a:xfrm>
            <a:off x="-3676650" y="-309245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grpSp>
      <p:grpSp>
        <p:nvGrpSpPr>
          <p:cNvPr id="3" name="Group 19"/>
          <p:cNvGrpSpPr/>
          <p:nvPr/>
        </p:nvGrpSpPr>
        <p:grpSpPr>
          <a:xfrm>
            <a:off x="-5375275" y="-22955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grpSp>
      <p:cxnSp>
        <p:nvCxnSpPr>
          <p:cNvPr id="10" name="Straight Arrow Connector 9"/>
          <p:cNvCxnSpPr/>
          <p:nvPr/>
        </p:nvCxnSpPr>
        <p:spPr bwMode="auto">
          <a:xfrm rot="16200000" flipV="1">
            <a:off x="3093720" y="193548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2164080" y="99060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2" name="Straight Arrow Connector 11"/>
          <p:cNvCxnSpPr/>
          <p:nvPr/>
        </p:nvCxnSpPr>
        <p:spPr bwMode="auto">
          <a:xfrm rot="16200000" flipV="1">
            <a:off x="5349240" y="422148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5" name="Straight Arrow Connector 14"/>
          <p:cNvCxnSpPr/>
          <p:nvPr/>
        </p:nvCxnSpPr>
        <p:spPr bwMode="auto">
          <a:xfrm>
            <a:off x="6217920" y="501396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6" name="TextBox 15"/>
          <p:cNvSpPr txBox="1"/>
          <p:nvPr/>
        </p:nvSpPr>
        <p:spPr>
          <a:xfrm>
            <a:off x="304800" y="1691640"/>
            <a:ext cx="2636520" cy="461665"/>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Transpression</a:t>
            </a:r>
          </a:p>
        </p:txBody>
      </p:sp>
      <p:sp>
        <p:nvSpPr>
          <p:cNvPr id="19" name="TextBox 18"/>
          <p:cNvSpPr txBox="1"/>
          <p:nvPr/>
        </p:nvSpPr>
        <p:spPr>
          <a:xfrm>
            <a:off x="6156960" y="4358640"/>
            <a:ext cx="2636520" cy="461665"/>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Transtension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18"/>
          <p:cNvGrpSpPr/>
          <p:nvPr/>
        </p:nvGrpSpPr>
        <p:grpSpPr>
          <a:xfrm>
            <a:off x="-3625850" y="-3081867"/>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grpSp>
      <p:grpSp>
        <p:nvGrpSpPr>
          <p:cNvPr id="3" name="Group 19"/>
          <p:cNvGrpSpPr/>
          <p:nvPr/>
        </p:nvGrpSpPr>
        <p:grpSpPr>
          <a:xfrm>
            <a:off x="-5489575" y="-24098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grpSp>
      <p:cxnSp>
        <p:nvCxnSpPr>
          <p:cNvPr id="8" name="Straight Arrow Connector 7"/>
          <p:cNvCxnSpPr/>
          <p:nvPr/>
        </p:nvCxnSpPr>
        <p:spPr bwMode="auto">
          <a:xfrm rot="16200000" flipV="1">
            <a:off x="3048000" y="188976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9" name="Straight Arrow Connector 8"/>
          <p:cNvCxnSpPr/>
          <p:nvPr/>
        </p:nvCxnSpPr>
        <p:spPr bwMode="auto">
          <a:xfrm>
            <a:off x="2209800" y="103632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0" name="Straight Arrow Connector 9"/>
          <p:cNvCxnSpPr/>
          <p:nvPr/>
        </p:nvCxnSpPr>
        <p:spPr bwMode="auto">
          <a:xfrm rot="16200000" flipV="1">
            <a:off x="5273040" y="414528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6278880" y="507492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2" name="TextBox 11"/>
          <p:cNvSpPr txBox="1"/>
          <p:nvPr/>
        </p:nvSpPr>
        <p:spPr>
          <a:xfrm>
            <a:off x="228600" y="1447800"/>
            <a:ext cx="2133600" cy="46166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Thicker crust</a:t>
            </a:r>
          </a:p>
        </p:txBody>
      </p:sp>
      <p:sp>
        <p:nvSpPr>
          <p:cNvPr id="15" name="TextBox 14"/>
          <p:cNvSpPr txBox="1"/>
          <p:nvPr/>
        </p:nvSpPr>
        <p:spPr>
          <a:xfrm>
            <a:off x="6301740" y="4160520"/>
            <a:ext cx="1722120" cy="830997"/>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Thinner crust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18"/>
          <p:cNvGrpSpPr/>
          <p:nvPr/>
        </p:nvGrpSpPr>
        <p:grpSpPr>
          <a:xfrm>
            <a:off x="-3448050" y="-286385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grpSp>
      <p:grpSp>
        <p:nvGrpSpPr>
          <p:cNvPr id="3" name="Group 19"/>
          <p:cNvGrpSpPr/>
          <p:nvPr/>
        </p:nvGrpSpPr>
        <p:grpSpPr>
          <a:xfrm>
            <a:off x="-5603875" y="-25241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grpSp>
      <p:cxnSp>
        <p:nvCxnSpPr>
          <p:cNvPr id="8" name="Straight Arrow Connector 7"/>
          <p:cNvCxnSpPr/>
          <p:nvPr/>
        </p:nvCxnSpPr>
        <p:spPr bwMode="auto">
          <a:xfrm rot="16200000" flipV="1">
            <a:off x="3002280" y="184404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9" name="Straight Arrow Connector 8"/>
          <p:cNvCxnSpPr/>
          <p:nvPr/>
        </p:nvCxnSpPr>
        <p:spPr bwMode="auto">
          <a:xfrm>
            <a:off x="2255520" y="108204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0" name="Straight Arrow Connector 9"/>
          <p:cNvCxnSpPr/>
          <p:nvPr/>
        </p:nvCxnSpPr>
        <p:spPr bwMode="auto">
          <a:xfrm rot="16200000" flipV="1">
            <a:off x="5151120" y="402336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6385560" y="518160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2" name="TextBox 11"/>
          <p:cNvSpPr txBox="1"/>
          <p:nvPr/>
        </p:nvSpPr>
        <p:spPr>
          <a:xfrm>
            <a:off x="1478280" y="1386840"/>
            <a:ext cx="2636520" cy="46166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Uplift</a:t>
            </a:r>
          </a:p>
        </p:txBody>
      </p:sp>
      <p:sp>
        <p:nvSpPr>
          <p:cNvPr id="15" name="TextBox 14"/>
          <p:cNvSpPr txBox="1"/>
          <p:nvPr/>
        </p:nvSpPr>
        <p:spPr>
          <a:xfrm>
            <a:off x="4693920" y="4480560"/>
            <a:ext cx="2636520" cy="46166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Subsidence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18"/>
          <p:cNvGrpSpPr/>
          <p:nvPr/>
        </p:nvGrpSpPr>
        <p:grpSpPr>
          <a:xfrm>
            <a:off x="-3402330" y="-281813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grpSp>
      <p:grpSp>
        <p:nvGrpSpPr>
          <p:cNvPr id="3" name="Group 19"/>
          <p:cNvGrpSpPr/>
          <p:nvPr/>
        </p:nvGrpSpPr>
        <p:grpSpPr>
          <a:xfrm>
            <a:off x="-5649595" y="-256984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grpSp>
      <p:cxnSp>
        <p:nvCxnSpPr>
          <p:cNvPr id="8" name="Straight Arrow Connector 7"/>
          <p:cNvCxnSpPr/>
          <p:nvPr/>
        </p:nvCxnSpPr>
        <p:spPr bwMode="auto">
          <a:xfrm rot="16200000" flipV="1">
            <a:off x="2956560" y="179832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9" name="Straight Arrow Connector 8"/>
          <p:cNvCxnSpPr/>
          <p:nvPr/>
        </p:nvCxnSpPr>
        <p:spPr bwMode="auto">
          <a:xfrm>
            <a:off x="2301240" y="112776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0" name="Straight Arrow Connector 9"/>
          <p:cNvCxnSpPr/>
          <p:nvPr/>
        </p:nvCxnSpPr>
        <p:spPr bwMode="auto">
          <a:xfrm rot="16200000" flipV="1">
            <a:off x="5105400" y="397764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6431280" y="522732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2" name="TextBox 11"/>
          <p:cNvSpPr txBox="1"/>
          <p:nvPr/>
        </p:nvSpPr>
        <p:spPr>
          <a:xfrm>
            <a:off x="1478280" y="1386840"/>
            <a:ext cx="2636520" cy="46166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Ridge</a:t>
            </a:r>
          </a:p>
        </p:txBody>
      </p:sp>
      <p:sp>
        <p:nvSpPr>
          <p:cNvPr id="15" name="TextBox 14"/>
          <p:cNvSpPr txBox="1"/>
          <p:nvPr/>
        </p:nvSpPr>
        <p:spPr>
          <a:xfrm>
            <a:off x="4318000" y="4180840"/>
            <a:ext cx="3276600" cy="1200329"/>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Basins fill with volcanics and sediments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2" descr="graben"/>
          <p:cNvPicPr>
            <a:picLocks noChangeAspect="1" noChangeArrowheads="1"/>
          </p:cNvPicPr>
          <p:nvPr/>
        </p:nvPicPr>
        <p:blipFill>
          <a:blip r:embed="rId3" cstate="print"/>
          <a:srcRect/>
          <a:stretch>
            <a:fillRect/>
          </a:stretch>
        </p:blipFill>
        <p:spPr bwMode="auto">
          <a:xfrm>
            <a:off x="266700" y="2209800"/>
            <a:ext cx="8610600" cy="2987675"/>
          </a:xfrm>
          <a:prstGeom prst="rect">
            <a:avLst/>
          </a:prstGeom>
          <a:noFill/>
          <a:ln w="9525">
            <a:noFill/>
            <a:miter lim="800000"/>
            <a:headEnd/>
            <a:tailEnd/>
          </a:ln>
        </p:spPr>
      </p:pic>
      <p:sp>
        <p:nvSpPr>
          <p:cNvPr id="36867" name="Text Box 3"/>
          <p:cNvSpPr txBox="1">
            <a:spLocks noChangeArrowheads="1"/>
          </p:cNvSpPr>
          <p:nvPr/>
        </p:nvSpPr>
        <p:spPr bwMode="auto">
          <a:xfrm>
            <a:off x="990600" y="762000"/>
            <a:ext cx="6858000" cy="519113"/>
          </a:xfrm>
          <a:prstGeom prst="rect">
            <a:avLst/>
          </a:prstGeom>
          <a:noFill/>
          <a:ln w="9525">
            <a:noFill/>
            <a:miter lim="800000"/>
            <a:headEnd/>
            <a:tailEnd/>
          </a:ln>
        </p:spPr>
        <p:txBody>
          <a:bodyPr>
            <a:spAutoFit/>
          </a:bodyPr>
          <a:lstStyle/>
          <a:p>
            <a:pPr>
              <a:spcBef>
                <a:spcPct val="50000"/>
              </a:spcBef>
            </a:pPr>
            <a:endParaRPr lang="en-US" dirty="0"/>
          </a:p>
        </p:txBody>
      </p:sp>
      <p:sp>
        <p:nvSpPr>
          <p:cNvPr id="36868" name="Text Box 4"/>
          <p:cNvSpPr txBox="1">
            <a:spLocks noChangeArrowheads="1"/>
          </p:cNvSpPr>
          <p:nvPr/>
        </p:nvSpPr>
        <p:spPr bwMode="auto">
          <a:xfrm>
            <a:off x="0" y="762000"/>
            <a:ext cx="9144000" cy="646331"/>
          </a:xfrm>
          <a:prstGeom prst="rect">
            <a:avLst/>
          </a:prstGeom>
          <a:noFill/>
          <a:ln w="9525">
            <a:noFill/>
            <a:miter lim="800000"/>
            <a:headEnd/>
            <a:tailEnd/>
          </a:ln>
        </p:spPr>
        <p:txBody>
          <a:bodyPr wrap="square">
            <a:spAutoFit/>
          </a:bodyPr>
          <a:lstStyle/>
          <a:p>
            <a:pPr algn="ctr">
              <a:spcBef>
                <a:spcPct val="50000"/>
              </a:spcBef>
            </a:pPr>
            <a:r>
              <a:rPr lang="en-US" sz="3600" dirty="0">
                <a:solidFill>
                  <a:schemeClr val="tx1"/>
                </a:solidFill>
              </a:rPr>
              <a:t>A Simple Graben formed by Transtension</a:t>
            </a:r>
          </a:p>
        </p:txBody>
      </p:sp>
      <p:sp>
        <p:nvSpPr>
          <p:cNvPr id="5" name="Right Arrow 4"/>
          <p:cNvSpPr/>
          <p:nvPr/>
        </p:nvSpPr>
        <p:spPr bwMode="auto">
          <a:xfrm>
            <a:off x="5753100" y="2743200"/>
            <a:ext cx="1524000" cy="533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6" name="Right Arrow 5"/>
          <p:cNvSpPr/>
          <p:nvPr/>
        </p:nvSpPr>
        <p:spPr bwMode="auto">
          <a:xfrm rot="10800000">
            <a:off x="723900" y="2743200"/>
            <a:ext cx="1524000" cy="533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2" descr="graben"/>
          <p:cNvPicPr>
            <a:picLocks noChangeAspect="1" noChangeArrowheads="1"/>
          </p:cNvPicPr>
          <p:nvPr/>
        </p:nvPicPr>
        <p:blipFill>
          <a:blip r:embed="rId3" cstate="print"/>
          <a:srcRect/>
          <a:stretch>
            <a:fillRect/>
          </a:stretch>
        </p:blipFill>
        <p:spPr bwMode="auto">
          <a:xfrm>
            <a:off x="266700" y="2209800"/>
            <a:ext cx="8610600" cy="2987675"/>
          </a:xfrm>
          <a:prstGeom prst="rect">
            <a:avLst/>
          </a:prstGeom>
          <a:noFill/>
          <a:ln w="9525">
            <a:noFill/>
            <a:miter lim="800000"/>
            <a:headEnd/>
            <a:tailEnd/>
          </a:ln>
        </p:spPr>
      </p:pic>
      <p:sp>
        <p:nvSpPr>
          <p:cNvPr id="36867" name="Text Box 3"/>
          <p:cNvSpPr txBox="1">
            <a:spLocks noChangeArrowheads="1"/>
          </p:cNvSpPr>
          <p:nvPr/>
        </p:nvSpPr>
        <p:spPr bwMode="auto">
          <a:xfrm>
            <a:off x="990600" y="762000"/>
            <a:ext cx="6858000" cy="519113"/>
          </a:xfrm>
          <a:prstGeom prst="rect">
            <a:avLst/>
          </a:prstGeom>
          <a:noFill/>
          <a:ln w="9525">
            <a:noFill/>
            <a:miter lim="800000"/>
            <a:headEnd/>
            <a:tailEnd/>
          </a:ln>
        </p:spPr>
        <p:txBody>
          <a:bodyPr>
            <a:spAutoFit/>
          </a:bodyPr>
          <a:lstStyle/>
          <a:p>
            <a:pPr>
              <a:spcBef>
                <a:spcPct val="50000"/>
              </a:spcBef>
            </a:pPr>
            <a:endParaRPr lang="en-US" dirty="0"/>
          </a:p>
        </p:txBody>
      </p:sp>
      <p:sp>
        <p:nvSpPr>
          <p:cNvPr id="36868" name="Text Box 4"/>
          <p:cNvSpPr txBox="1">
            <a:spLocks noChangeArrowheads="1"/>
          </p:cNvSpPr>
          <p:nvPr/>
        </p:nvSpPr>
        <p:spPr bwMode="auto">
          <a:xfrm>
            <a:off x="1562100" y="762000"/>
            <a:ext cx="6019800" cy="641350"/>
          </a:xfrm>
          <a:prstGeom prst="rect">
            <a:avLst/>
          </a:prstGeom>
          <a:noFill/>
          <a:ln w="9525">
            <a:noFill/>
            <a:miter lim="800000"/>
            <a:headEnd/>
            <a:tailEnd/>
          </a:ln>
        </p:spPr>
        <p:txBody>
          <a:bodyPr>
            <a:spAutoFit/>
          </a:bodyPr>
          <a:lstStyle/>
          <a:p>
            <a:pPr algn="ctr">
              <a:spcBef>
                <a:spcPct val="50000"/>
              </a:spcBef>
            </a:pPr>
            <a:r>
              <a:rPr lang="en-US" sz="3600" dirty="0">
                <a:solidFill>
                  <a:schemeClr val="tx1"/>
                </a:solidFill>
              </a:rPr>
              <a:t>Sediment fills Graben</a:t>
            </a:r>
          </a:p>
        </p:txBody>
      </p:sp>
      <p:sp>
        <p:nvSpPr>
          <p:cNvPr id="7" name="Freeform 6"/>
          <p:cNvSpPr/>
          <p:nvPr/>
        </p:nvSpPr>
        <p:spPr bwMode="auto">
          <a:xfrm>
            <a:off x="2329180" y="2357120"/>
            <a:ext cx="3566160" cy="1869440"/>
          </a:xfrm>
          <a:custGeom>
            <a:avLst/>
            <a:gdLst>
              <a:gd name="connsiteX0" fmla="*/ 1076960 w 3566160"/>
              <a:gd name="connsiteY0" fmla="*/ 1869440 h 1869440"/>
              <a:gd name="connsiteX1" fmla="*/ 995680 w 3566160"/>
              <a:gd name="connsiteY1" fmla="*/ 1534160 h 1869440"/>
              <a:gd name="connsiteX2" fmla="*/ 944880 w 3566160"/>
              <a:gd name="connsiteY2" fmla="*/ 1402080 h 1869440"/>
              <a:gd name="connsiteX3" fmla="*/ 873760 w 3566160"/>
              <a:gd name="connsiteY3" fmla="*/ 1270000 h 1869440"/>
              <a:gd name="connsiteX4" fmla="*/ 812800 w 3566160"/>
              <a:gd name="connsiteY4" fmla="*/ 1107440 h 1869440"/>
              <a:gd name="connsiteX5" fmla="*/ 721360 w 3566160"/>
              <a:gd name="connsiteY5" fmla="*/ 995680 h 1869440"/>
              <a:gd name="connsiteX6" fmla="*/ 690880 w 3566160"/>
              <a:gd name="connsiteY6" fmla="*/ 914400 h 1869440"/>
              <a:gd name="connsiteX7" fmla="*/ 629920 w 3566160"/>
              <a:gd name="connsiteY7" fmla="*/ 822960 h 1869440"/>
              <a:gd name="connsiteX8" fmla="*/ 568960 w 3566160"/>
              <a:gd name="connsiteY8" fmla="*/ 721360 h 1869440"/>
              <a:gd name="connsiteX9" fmla="*/ 497840 w 3566160"/>
              <a:gd name="connsiteY9" fmla="*/ 619760 h 1869440"/>
              <a:gd name="connsiteX10" fmla="*/ 436880 w 3566160"/>
              <a:gd name="connsiteY10" fmla="*/ 518160 h 1869440"/>
              <a:gd name="connsiteX11" fmla="*/ 314960 w 3566160"/>
              <a:gd name="connsiteY11" fmla="*/ 365760 h 1869440"/>
              <a:gd name="connsiteX12" fmla="*/ 254000 w 3566160"/>
              <a:gd name="connsiteY12" fmla="*/ 294640 h 1869440"/>
              <a:gd name="connsiteX13" fmla="*/ 193040 w 3566160"/>
              <a:gd name="connsiteY13" fmla="*/ 172720 h 1869440"/>
              <a:gd name="connsiteX14" fmla="*/ 81280 w 3566160"/>
              <a:gd name="connsiteY14" fmla="*/ 60960 h 1869440"/>
              <a:gd name="connsiteX15" fmla="*/ 50800 w 3566160"/>
              <a:gd name="connsiteY15" fmla="*/ 40640 h 1869440"/>
              <a:gd name="connsiteX16" fmla="*/ 0 w 3566160"/>
              <a:gd name="connsiteY16" fmla="*/ 0 h 1869440"/>
              <a:gd name="connsiteX17" fmla="*/ 2316480 w 3566160"/>
              <a:gd name="connsiteY17" fmla="*/ 0 h 1869440"/>
              <a:gd name="connsiteX18" fmla="*/ 2448560 w 3566160"/>
              <a:gd name="connsiteY18" fmla="*/ 182880 h 1869440"/>
              <a:gd name="connsiteX19" fmla="*/ 2509520 w 3566160"/>
              <a:gd name="connsiteY19" fmla="*/ 314960 h 1869440"/>
              <a:gd name="connsiteX20" fmla="*/ 2641600 w 3566160"/>
              <a:gd name="connsiteY20" fmla="*/ 426720 h 1869440"/>
              <a:gd name="connsiteX21" fmla="*/ 2702560 w 3566160"/>
              <a:gd name="connsiteY21" fmla="*/ 528320 h 1869440"/>
              <a:gd name="connsiteX22" fmla="*/ 2824480 w 3566160"/>
              <a:gd name="connsiteY22" fmla="*/ 650240 h 1869440"/>
              <a:gd name="connsiteX23" fmla="*/ 2966720 w 3566160"/>
              <a:gd name="connsiteY23" fmla="*/ 802640 h 1869440"/>
              <a:gd name="connsiteX24" fmla="*/ 3078480 w 3566160"/>
              <a:gd name="connsiteY24" fmla="*/ 995680 h 1869440"/>
              <a:gd name="connsiteX25" fmla="*/ 3190240 w 3566160"/>
              <a:gd name="connsiteY25" fmla="*/ 1097280 h 1869440"/>
              <a:gd name="connsiteX26" fmla="*/ 3291840 w 3566160"/>
              <a:gd name="connsiteY26" fmla="*/ 1178560 h 1869440"/>
              <a:gd name="connsiteX27" fmla="*/ 3373120 w 3566160"/>
              <a:gd name="connsiteY27" fmla="*/ 1310640 h 1869440"/>
              <a:gd name="connsiteX28" fmla="*/ 3566160 w 3566160"/>
              <a:gd name="connsiteY28" fmla="*/ 1503680 h 1869440"/>
              <a:gd name="connsiteX29" fmla="*/ 3464560 w 3566160"/>
              <a:gd name="connsiteY29" fmla="*/ 1849120 h 1869440"/>
              <a:gd name="connsiteX30" fmla="*/ 1076960 w 3566160"/>
              <a:gd name="connsiteY30" fmla="*/ 1869440 h 186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160" h="1869440">
                <a:moveTo>
                  <a:pt x="1076960" y="1869440"/>
                </a:moveTo>
                <a:lnTo>
                  <a:pt x="995680" y="1534160"/>
                </a:lnTo>
                <a:cubicBezTo>
                  <a:pt x="942077" y="1416234"/>
                  <a:pt x="944880" y="1463321"/>
                  <a:pt x="944880" y="1402080"/>
                </a:cubicBezTo>
                <a:cubicBezTo>
                  <a:pt x="881778" y="1275876"/>
                  <a:pt x="916049" y="1312289"/>
                  <a:pt x="873760" y="1270000"/>
                </a:cubicBezTo>
                <a:cubicBezTo>
                  <a:pt x="820413" y="1120628"/>
                  <a:pt x="845476" y="1172791"/>
                  <a:pt x="812800" y="1107440"/>
                </a:cubicBezTo>
                <a:cubicBezTo>
                  <a:pt x="728528" y="1002100"/>
                  <a:pt x="762188" y="1036508"/>
                  <a:pt x="721360" y="995680"/>
                </a:cubicBezTo>
                <a:lnTo>
                  <a:pt x="690880" y="914400"/>
                </a:lnTo>
                <a:cubicBezTo>
                  <a:pt x="627888" y="830411"/>
                  <a:pt x="629920" y="866987"/>
                  <a:pt x="629920" y="822960"/>
                </a:cubicBezTo>
                <a:cubicBezTo>
                  <a:pt x="575106" y="735258"/>
                  <a:pt x="593408" y="770257"/>
                  <a:pt x="568960" y="721360"/>
                </a:cubicBezTo>
                <a:cubicBezTo>
                  <a:pt x="503456" y="634022"/>
                  <a:pt x="523146" y="670371"/>
                  <a:pt x="497840" y="619760"/>
                </a:cubicBezTo>
                <a:cubicBezTo>
                  <a:pt x="444714" y="524133"/>
                  <a:pt x="471695" y="552975"/>
                  <a:pt x="436880" y="518160"/>
                </a:cubicBezTo>
                <a:cubicBezTo>
                  <a:pt x="312756" y="373349"/>
                  <a:pt x="314960" y="438367"/>
                  <a:pt x="314960" y="365760"/>
                </a:cubicBezTo>
                <a:cubicBezTo>
                  <a:pt x="268336" y="307480"/>
                  <a:pt x="289654" y="330294"/>
                  <a:pt x="254000" y="294640"/>
                </a:cubicBezTo>
                <a:lnTo>
                  <a:pt x="193040" y="172720"/>
                </a:lnTo>
                <a:cubicBezTo>
                  <a:pt x="155787" y="135467"/>
                  <a:pt x="119887" y="96809"/>
                  <a:pt x="81280" y="60960"/>
                </a:cubicBezTo>
                <a:cubicBezTo>
                  <a:pt x="72332" y="52651"/>
                  <a:pt x="50800" y="40640"/>
                  <a:pt x="50800" y="40640"/>
                </a:cubicBezTo>
                <a:lnTo>
                  <a:pt x="0" y="0"/>
                </a:lnTo>
                <a:lnTo>
                  <a:pt x="2316480" y="0"/>
                </a:lnTo>
                <a:cubicBezTo>
                  <a:pt x="2452831" y="167817"/>
                  <a:pt x="2448560" y="92742"/>
                  <a:pt x="2448560" y="182880"/>
                </a:cubicBezTo>
                <a:lnTo>
                  <a:pt x="2509520" y="314960"/>
                </a:lnTo>
                <a:lnTo>
                  <a:pt x="2641600" y="426720"/>
                </a:lnTo>
                <a:cubicBezTo>
                  <a:pt x="2706624" y="513419"/>
                  <a:pt x="2702560" y="474133"/>
                  <a:pt x="2702560" y="528320"/>
                </a:cubicBezTo>
                <a:cubicBezTo>
                  <a:pt x="2826976" y="642368"/>
                  <a:pt x="2824480" y="584949"/>
                  <a:pt x="2824480" y="650240"/>
                </a:cubicBezTo>
                <a:cubicBezTo>
                  <a:pt x="2969115" y="794875"/>
                  <a:pt x="2966720" y="725427"/>
                  <a:pt x="2966720" y="802640"/>
                </a:cubicBezTo>
                <a:cubicBezTo>
                  <a:pt x="3080246" y="988410"/>
                  <a:pt x="3078480" y="914078"/>
                  <a:pt x="3078480" y="995680"/>
                </a:cubicBezTo>
                <a:cubicBezTo>
                  <a:pt x="3185993" y="1081691"/>
                  <a:pt x="3160684" y="1038168"/>
                  <a:pt x="3190240" y="1097280"/>
                </a:cubicBezTo>
                <a:lnTo>
                  <a:pt x="3291840" y="1178560"/>
                </a:lnTo>
                <a:cubicBezTo>
                  <a:pt x="3374999" y="1303298"/>
                  <a:pt x="3373120" y="1251637"/>
                  <a:pt x="3373120" y="1310640"/>
                </a:cubicBezTo>
                <a:lnTo>
                  <a:pt x="3566160" y="1503680"/>
                </a:lnTo>
                <a:lnTo>
                  <a:pt x="3464560" y="1849120"/>
                </a:lnTo>
                <a:lnTo>
                  <a:pt x="1076960" y="1869440"/>
                </a:lnTo>
                <a:close/>
              </a:path>
            </a:pathLst>
          </a:custGeom>
          <a:solidFill>
            <a:srgbClr val="CC6600">
              <a:alpha val="6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101851" y="4161304"/>
            <a:ext cx="13040611" cy="2788136"/>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3892491586"/>
              </p:ext>
            </p:extLst>
          </p:nvPr>
        </p:nvGraphicFramePr>
        <p:xfrm>
          <a:off x="1752600" y="661440"/>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793691">
                  <a:extLst>
                    <a:ext uri="{9D8B030D-6E8A-4147-A177-3AD203B41FA5}">
                      <a16:colId xmlns:a16="http://schemas.microsoft.com/office/drawing/2014/main" val="20001"/>
                    </a:ext>
                  </a:extLst>
                </a:gridCol>
                <a:gridCol w="1875146">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Translation, Transtension, 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1088160"/>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cxnSp>
        <p:nvCxnSpPr>
          <p:cNvPr id="9" name="Straight Arrow Connector 8"/>
          <p:cNvCxnSpPr/>
          <p:nvPr/>
        </p:nvCxnSpPr>
        <p:spPr bwMode="auto">
          <a:xfrm>
            <a:off x="822960" y="3810000"/>
            <a:ext cx="60960" cy="102108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3" name="TextBox 12"/>
          <p:cNvSpPr txBox="1"/>
          <p:nvPr/>
        </p:nvSpPr>
        <p:spPr>
          <a:xfrm>
            <a:off x="137160" y="3444875"/>
            <a:ext cx="131064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Trench</a:t>
            </a:r>
          </a:p>
        </p:txBody>
      </p:sp>
      <p:cxnSp>
        <p:nvCxnSpPr>
          <p:cNvPr id="14" name="Straight Arrow Connector 13"/>
          <p:cNvCxnSpPr/>
          <p:nvPr/>
        </p:nvCxnSpPr>
        <p:spPr bwMode="auto">
          <a:xfrm flipH="1">
            <a:off x="1325880" y="3825240"/>
            <a:ext cx="1005840" cy="111252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8" name="TextBox 17"/>
          <p:cNvSpPr txBox="1"/>
          <p:nvPr/>
        </p:nvSpPr>
        <p:spPr>
          <a:xfrm>
            <a:off x="1752600" y="3381682"/>
            <a:ext cx="295656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East Pacific Rise</a:t>
            </a:r>
          </a:p>
        </p:txBody>
      </p:sp>
      <p:sp>
        <p:nvSpPr>
          <p:cNvPr id="23" name="TextBox 22"/>
          <p:cNvSpPr txBox="1"/>
          <p:nvPr/>
        </p:nvSpPr>
        <p:spPr>
          <a:xfrm rot="21267970">
            <a:off x="-60960" y="5365710"/>
            <a:ext cx="131064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Pacific Plate</a:t>
            </a:r>
          </a:p>
        </p:txBody>
      </p:sp>
      <p:sp>
        <p:nvSpPr>
          <p:cNvPr id="24" name="TextBox 23"/>
          <p:cNvSpPr txBox="1"/>
          <p:nvPr/>
        </p:nvSpPr>
        <p:spPr>
          <a:xfrm rot="414264">
            <a:off x="1519462" y="5553000"/>
            <a:ext cx="2336373"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Farallon Plate remnant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2" descr="graben"/>
          <p:cNvPicPr>
            <a:picLocks noChangeAspect="1" noChangeArrowheads="1"/>
          </p:cNvPicPr>
          <p:nvPr/>
        </p:nvPicPr>
        <p:blipFill>
          <a:blip r:embed="rId3" cstate="print"/>
          <a:srcRect/>
          <a:stretch>
            <a:fillRect/>
          </a:stretch>
        </p:blipFill>
        <p:spPr bwMode="auto">
          <a:xfrm>
            <a:off x="266700" y="2209800"/>
            <a:ext cx="8610600" cy="2987675"/>
          </a:xfrm>
          <a:prstGeom prst="rect">
            <a:avLst/>
          </a:prstGeom>
          <a:noFill/>
          <a:ln w="9525">
            <a:noFill/>
            <a:miter lim="800000"/>
            <a:headEnd/>
            <a:tailEnd/>
          </a:ln>
        </p:spPr>
      </p:pic>
      <p:sp>
        <p:nvSpPr>
          <p:cNvPr id="36867" name="Text Box 3"/>
          <p:cNvSpPr txBox="1">
            <a:spLocks noChangeArrowheads="1"/>
          </p:cNvSpPr>
          <p:nvPr/>
        </p:nvSpPr>
        <p:spPr bwMode="auto">
          <a:xfrm>
            <a:off x="990600" y="762000"/>
            <a:ext cx="6858000" cy="519113"/>
          </a:xfrm>
          <a:prstGeom prst="rect">
            <a:avLst/>
          </a:prstGeom>
          <a:noFill/>
          <a:ln w="9525">
            <a:noFill/>
            <a:miter lim="800000"/>
            <a:headEnd/>
            <a:tailEnd/>
          </a:ln>
        </p:spPr>
        <p:txBody>
          <a:bodyPr>
            <a:spAutoFit/>
          </a:bodyPr>
          <a:lstStyle/>
          <a:p>
            <a:pPr>
              <a:spcBef>
                <a:spcPct val="50000"/>
              </a:spcBef>
            </a:pPr>
            <a:endParaRPr lang="en-US" dirty="0"/>
          </a:p>
        </p:txBody>
      </p:sp>
      <p:sp>
        <p:nvSpPr>
          <p:cNvPr id="36868" name="Text Box 4"/>
          <p:cNvSpPr txBox="1">
            <a:spLocks noChangeArrowheads="1"/>
          </p:cNvSpPr>
          <p:nvPr/>
        </p:nvSpPr>
        <p:spPr bwMode="auto">
          <a:xfrm>
            <a:off x="685800" y="762000"/>
            <a:ext cx="7772400" cy="646331"/>
          </a:xfrm>
          <a:prstGeom prst="rect">
            <a:avLst/>
          </a:prstGeom>
          <a:noFill/>
          <a:ln w="9525">
            <a:noFill/>
            <a:miter lim="800000"/>
            <a:headEnd/>
            <a:tailEnd/>
          </a:ln>
        </p:spPr>
        <p:txBody>
          <a:bodyPr wrap="square">
            <a:spAutoFit/>
          </a:bodyPr>
          <a:lstStyle/>
          <a:p>
            <a:pPr algn="ctr">
              <a:spcBef>
                <a:spcPct val="50000"/>
              </a:spcBef>
            </a:pPr>
            <a:r>
              <a:rPr lang="en-US" sz="3600" dirty="0">
                <a:solidFill>
                  <a:schemeClr val="tx1"/>
                </a:solidFill>
              </a:rPr>
              <a:t>Fish Creek Crosses Filled Graben</a:t>
            </a:r>
          </a:p>
        </p:txBody>
      </p:sp>
      <p:sp>
        <p:nvSpPr>
          <p:cNvPr id="7" name="Freeform 6"/>
          <p:cNvSpPr/>
          <p:nvPr/>
        </p:nvSpPr>
        <p:spPr bwMode="auto">
          <a:xfrm>
            <a:off x="2329180" y="2357120"/>
            <a:ext cx="3566160" cy="1869440"/>
          </a:xfrm>
          <a:custGeom>
            <a:avLst/>
            <a:gdLst>
              <a:gd name="connsiteX0" fmla="*/ 1076960 w 3566160"/>
              <a:gd name="connsiteY0" fmla="*/ 1869440 h 1869440"/>
              <a:gd name="connsiteX1" fmla="*/ 995680 w 3566160"/>
              <a:gd name="connsiteY1" fmla="*/ 1534160 h 1869440"/>
              <a:gd name="connsiteX2" fmla="*/ 944880 w 3566160"/>
              <a:gd name="connsiteY2" fmla="*/ 1402080 h 1869440"/>
              <a:gd name="connsiteX3" fmla="*/ 873760 w 3566160"/>
              <a:gd name="connsiteY3" fmla="*/ 1270000 h 1869440"/>
              <a:gd name="connsiteX4" fmla="*/ 812800 w 3566160"/>
              <a:gd name="connsiteY4" fmla="*/ 1107440 h 1869440"/>
              <a:gd name="connsiteX5" fmla="*/ 721360 w 3566160"/>
              <a:gd name="connsiteY5" fmla="*/ 995680 h 1869440"/>
              <a:gd name="connsiteX6" fmla="*/ 690880 w 3566160"/>
              <a:gd name="connsiteY6" fmla="*/ 914400 h 1869440"/>
              <a:gd name="connsiteX7" fmla="*/ 629920 w 3566160"/>
              <a:gd name="connsiteY7" fmla="*/ 822960 h 1869440"/>
              <a:gd name="connsiteX8" fmla="*/ 568960 w 3566160"/>
              <a:gd name="connsiteY8" fmla="*/ 721360 h 1869440"/>
              <a:gd name="connsiteX9" fmla="*/ 497840 w 3566160"/>
              <a:gd name="connsiteY9" fmla="*/ 619760 h 1869440"/>
              <a:gd name="connsiteX10" fmla="*/ 436880 w 3566160"/>
              <a:gd name="connsiteY10" fmla="*/ 518160 h 1869440"/>
              <a:gd name="connsiteX11" fmla="*/ 314960 w 3566160"/>
              <a:gd name="connsiteY11" fmla="*/ 365760 h 1869440"/>
              <a:gd name="connsiteX12" fmla="*/ 254000 w 3566160"/>
              <a:gd name="connsiteY12" fmla="*/ 294640 h 1869440"/>
              <a:gd name="connsiteX13" fmla="*/ 193040 w 3566160"/>
              <a:gd name="connsiteY13" fmla="*/ 172720 h 1869440"/>
              <a:gd name="connsiteX14" fmla="*/ 81280 w 3566160"/>
              <a:gd name="connsiteY14" fmla="*/ 60960 h 1869440"/>
              <a:gd name="connsiteX15" fmla="*/ 50800 w 3566160"/>
              <a:gd name="connsiteY15" fmla="*/ 40640 h 1869440"/>
              <a:gd name="connsiteX16" fmla="*/ 0 w 3566160"/>
              <a:gd name="connsiteY16" fmla="*/ 0 h 1869440"/>
              <a:gd name="connsiteX17" fmla="*/ 2316480 w 3566160"/>
              <a:gd name="connsiteY17" fmla="*/ 0 h 1869440"/>
              <a:gd name="connsiteX18" fmla="*/ 2448560 w 3566160"/>
              <a:gd name="connsiteY18" fmla="*/ 182880 h 1869440"/>
              <a:gd name="connsiteX19" fmla="*/ 2509520 w 3566160"/>
              <a:gd name="connsiteY19" fmla="*/ 314960 h 1869440"/>
              <a:gd name="connsiteX20" fmla="*/ 2641600 w 3566160"/>
              <a:gd name="connsiteY20" fmla="*/ 426720 h 1869440"/>
              <a:gd name="connsiteX21" fmla="*/ 2702560 w 3566160"/>
              <a:gd name="connsiteY21" fmla="*/ 528320 h 1869440"/>
              <a:gd name="connsiteX22" fmla="*/ 2824480 w 3566160"/>
              <a:gd name="connsiteY22" fmla="*/ 650240 h 1869440"/>
              <a:gd name="connsiteX23" fmla="*/ 2966720 w 3566160"/>
              <a:gd name="connsiteY23" fmla="*/ 802640 h 1869440"/>
              <a:gd name="connsiteX24" fmla="*/ 3078480 w 3566160"/>
              <a:gd name="connsiteY24" fmla="*/ 995680 h 1869440"/>
              <a:gd name="connsiteX25" fmla="*/ 3190240 w 3566160"/>
              <a:gd name="connsiteY25" fmla="*/ 1097280 h 1869440"/>
              <a:gd name="connsiteX26" fmla="*/ 3291840 w 3566160"/>
              <a:gd name="connsiteY26" fmla="*/ 1178560 h 1869440"/>
              <a:gd name="connsiteX27" fmla="*/ 3373120 w 3566160"/>
              <a:gd name="connsiteY27" fmla="*/ 1310640 h 1869440"/>
              <a:gd name="connsiteX28" fmla="*/ 3566160 w 3566160"/>
              <a:gd name="connsiteY28" fmla="*/ 1503680 h 1869440"/>
              <a:gd name="connsiteX29" fmla="*/ 3464560 w 3566160"/>
              <a:gd name="connsiteY29" fmla="*/ 1849120 h 1869440"/>
              <a:gd name="connsiteX30" fmla="*/ 1076960 w 3566160"/>
              <a:gd name="connsiteY30" fmla="*/ 1869440 h 186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160" h="1869440">
                <a:moveTo>
                  <a:pt x="1076960" y="1869440"/>
                </a:moveTo>
                <a:lnTo>
                  <a:pt x="995680" y="1534160"/>
                </a:lnTo>
                <a:cubicBezTo>
                  <a:pt x="942077" y="1416234"/>
                  <a:pt x="944880" y="1463321"/>
                  <a:pt x="944880" y="1402080"/>
                </a:cubicBezTo>
                <a:cubicBezTo>
                  <a:pt x="881778" y="1275876"/>
                  <a:pt x="916049" y="1312289"/>
                  <a:pt x="873760" y="1270000"/>
                </a:cubicBezTo>
                <a:cubicBezTo>
                  <a:pt x="820413" y="1120628"/>
                  <a:pt x="845476" y="1172791"/>
                  <a:pt x="812800" y="1107440"/>
                </a:cubicBezTo>
                <a:cubicBezTo>
                  <a:pt x="728528" y="1002100"/>
                  <a:pt x="762188" y="1036508"/>
                  <a:pt x="721360" y="995680"/>
                </a:cubicBezTo>
                <a:lnTo>
                  <a:pt x="690880" y="914400"/>
                </a:lnTo>
                <a:cubicBezTo>
                  <a:pt x="627888" y="830411"/>
                  <a:pt x="629920" y="866987"/>
                  <a:pt x="629920" y="822960"/>
                </a:cubicBezTo>
                <a:cubicBezTo>
                  <a:pt x="575106" y="735258"/>
                  <a:pt x="593408" y="770257"/>
                  <a:pt x="568960" y="721360"/>
                </a:cubicBezTo>
                <a:cubicBezTo>
                  <a:pt x="503456" y="634022"/>
                  <a:pt x="523146" y="670371"/>
                  <a:pt x="497840" y="619760"/>
                </a:cubicBezTo>
                <a:cubicBezTo>
                  <a:pt x="444714" y="524133"/>
                  <a:pt x="471695" y="552975"/>
                  <a:pt x="436880" y="518160"/>
                </a:cubicBezTo>
                <a:cubicBezTo>
                  <a:pt x="312756" y="373349"/>
                  <a:pt x="314960" y="438367"/>
                  <a:pt x="314960" y="365760"/>
                </a:cubicBezTo>
                <a:cubicBezTo>
                  <a:pt x="268336" y="307480"/>
                  <a:pt x="289654" y="330294"/>
                  <a:pt x="254000" y="294640"/>
                </a:cubicBezTo>
                <a:lnTo>
                  <a:pt x="193040" y="172720"/>
                </a:lnTo>
                <a:cubicBezTo>
                  <a:pt x="155787" y="135467"/>
                  <a:pt x="119887" y="96809"/>
                  <a:pt x="81280" y="60960"/>
                </a:cubicBezTo>
                <a:cubicBezTo>
                  <a:pt x="72332" y="52651"/>
                  <a:pt x="50800" y="40640"/>
                  <a:pt x="50800" y="40640"/>
                </a:cubicBezTo>
                <a:lnTo>
                  <a:pt x="0" y="0"/>
                </a:lnTo>
                <a:lnTo>
                  <a:pt x="2316480" y="0"/>
                </a:lnTo>
                <a:cubicBezTo>
                  <a:pt x="2452831" y="167817"/>
                  <a:pt x="2448560" y="92742"/>
                  <a:pt x="2448560" y="182880"/>
                </a:cubicBezTo>
                <a:lnTo>
                  <a:pt x="2509520" y="314960"/>
                </a:lnTo>
                <a:lnTo>
                  <a:pt x="2641600" y="426720"/>
                </a:lnTo>
                <a:cubicBezTo>
                  <a:pt x="2706624" y="513419"/>
                  <a:pt x="2702560" y="474133"/>
                  <a:pt x="2702560" y="528320"/>
                </a:cubicBezTo>
                <a:cubicBezTo>
                  <a:pt x="2826976" y="642368"/>
                  <a:pt x="2824480" y="584949"/>
                  <a:pt x="2824480" y="650240"/>
                </a:cubicBezTo>
                <a:cubicBezTo>
                  <a:pt x="2969115" y="794875"/>
                  <a:pt x="2966720" y="725427"/>
                  <a:pt x="2966720" y="802640"/>
                </a:cubicBezTo>
                <a:cubicBezTo>
                  <a:pt x="3080246" y="988410"/>
                  <a:pt x="3078480" y="914078"/>
                  <a:pt x="3078480" y="995680"/>
                </a:cubicBezTo>
                <a:cubicBezTo>
                  <a:pt x="3185993" y="1081691"/>
                  <a:pt x="3160684" y="1038168"/>
                  <a:pt x="3190240" y="1097280"/>
                </a:cubicBezTo>
                <a:lnTo>
                  <a:pt x="3291840" y="1178560"/>
                </a:lnTo>
                <a:cubicBezTo>
                  <a:pt x="3374999" y="1303298"/>
                  <a:pt x="3373120" y="1251637"/>
                  <a:pt x="3373120" y="1310640"/>
                </a:cubicBezTo>
                <a:lnTo>
                  <a:pt x="3566160" y="1503680"/>
                </a:lnTo>
                <a:lnTo>
                  <a:pt x="3464560" y="1849120"/>
                </a:lnTo>
                <a:lnTo>
                  <a:pt x="1076960" y="1869440"/>
                </a:lnTo>
                <a:close/>
              </a:path>
            </a:pathLst>
          </a:custGeom>
          <a:solidFill>
            <a:srgbClr val="CC6600">
              <a:alpha val="6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6" name="Freeform 5"/>
          <p:cNvSpPr/>
          <p:nvPr/>
        </p:nvSpPr>
        <p:spPr bwMode="auto">
          <a:xfrm>
            <a:off x="1371600" y="2362200"/>
            <a:ext cx="4648200" cy="1524000"/>
          </a:xfrm>
          <a:custGeom>
            <a:avLst/>
            <a:gdLst>
              <a:gd name="connsiteX0" fmla="*/ 3393440 w 3393440"/>
              <a:gd name="connsiteY0" fmla="*/ 0 h 1587102"/>
              <a:gd name="connsiteX1" fmla="*/ 3362960 w 3393440"/>
              <a:gd name="connsiteY1" fmla="*/ 10160 h 1587102"/>
              <a:gd name="connsiteX2" fmla="*/ 3281680 w 3393440"/>
              <a:gd name="connsiteY2" fmla="*/ 111760 h 1587102"/>
              <a:gd name="connsiteX3" fmla="*/ 3261360 w 3393440"/>
              <a:gd name="connsiteY3" fmla="*/ 193040 h 1587102"/>
              <a:gd name="connsiteX4" fmla="*/ 3251200 w 3393440"/>
              <a:gd name="connsiteY4" fmla="*/ 274320 h 1587102"/>
              <a:gd name="connsiteX5" fmla="*/ 3159760 w 3393440"/>
              <a:gd name="connsiteY5" fmla="*/ 284480 h 1587102"/>
              <a:gd name="connsiteX6" fmla="*/ 3088640 w 3393440"/>
              <a:gd name="connsiteY6" fmla="*/ 314960 h 1587102"/>
              <a:gd name="connsiteX7" fmla="*/ 3027680 w 3393440"/>
              <a:gd name="connsiteY7" fmla="*/ 355600 h 1587102"/>
              <a:gd name="connsiteX8" fmla="*/ 2997200 w 3393440"/>
              <a:gd name="connsiteY8" fmla="*/ 375920 h 1587102"/>
              <a:gd name="connsiteX9" fmla="*/ 2926080 w 3393440"/>
              <a:gd name="connsiteY9" fmla="*/ 406400 h 1587102"/>
              <a:gd name="connsiteX10" fmla="*/ 2905760 w 3393440"/>
              <a:gd name="connsiteY10" fmla="*/ 436880 h 1587102"/>
              <a:gd name="connsiteX11" fmla="*/ 2865120 w 3393440"/>
              <a:gd name="connsiteY11" fmla="*/ 487680 h 1587102"/>
              <a:gd name="connsiteX12" fmla="*/ 2844800 w 3393440"/>
              <a:gd name="connsiteY12" fmla="*/ 589280 h 1587102"/>
              <a:gd name="connsiteX13" fmla="*/ 2834640 w 3393440"/>
              <a:gd name="connsiteY13" fmla="*/ 619760 h 1587102"/>
              <a:gd name="connsiteX14" fmla="*/ 2763520 w 3393440"/>
              <a:gd name="connsiteY14" fmla="*/ 660400 h 1587102"/>
              <a:gd name="connsiteX15" fmla="*/ 2661920 w 3393440"/>
              <a:gd name="connsiteY15" fmla="*/ 701040 h 1587102"/>
              <a:gd name="connsiteX16" fmla="*/ 2570480 w 3393440"/>
              <a:gd name="connsiteY16" fmla="*/ 721360 h 1587102"/>
              <a:gd name="connsiteX17" fmla="*/ 2540000 w 3393440"/>
              <a:gd name="connsiteY17" fmla="*/ 731520 h 1587102"/>
              <a:gd name="connsiteX18" fmla="*/ 2519680 w 3393440"/>
              <a:gd name="connsiteY18" fmla="*/ 792480 h 1587102"/>
              <a:gd name="connsiteX19" fmla="*/ 2509520 w 3393440"/>
              <a:gd name="connsiteY19" fmla="*/ 822960 h 1587102"/>
              <a:gd name="connsiteX20" fmla="*/ 2489200 w 3393440"/>
              <a:gd name="connsiteY20" fmla="*/ 955040 h 1587102"/>
              <a:gd name="connsiteX21" fmla="*/ 2458720 w 3393440"/>
              <a:gd name="connsiteY21" fmla="*/ 985520 h 1587102"/>
              <a:gd name="connsiteX22" fmla="*/ 2397760 w 3393440"/>
              <a:gd name="connsiteY22" fmla="*/ 1005840 h 1587102"/>
              <a:gd name="connsiteX23" fmla="*/ 2316480 w 3393440"/>
              <a:gd name="connsiteY23" fmla="*/ 1036320 h 1587102"/>
              <a:gd name="connsiteX24" fmla="*/ 1869440 w 3393440"/>
              <a:gd name="connsiteY24" fmla="*/ 1036320 h 1587102"/>
              <a:gd name="connsiteX25" fmla="*/ 1818640 w 3393440"/>
              <a:gd name="connsiteY25" fmla="*/ 1046480 h 1587102"/>
              <a:gd name="connsiteX26" fmla="*/ 1757680 w 3393440"/>
              <a:gd name="connsiteY26" fmla="*/ 1087120 h 1587102"/>
              <a:gd name="connsiteX27" fmla="*/ 1717040 w 3393440"/>
              <a:gd name="connsiteY27" fmla="*/ 1127760 h 1587102"/>
              <a:gd name="connsiteX28" fmla="*/ 1635760 w 3393440"/>
              <a:gd name="connsiteY28" fmla="*/ 1168400 h 1587102"/>
              <a:gd name="connsiteX29" fmla="*/ 1595120 w 3393440"/>
              <a:gd name="connsiteY29" fmla="*/ 1198880 h 1587102"/>
              <a:gd name="connsiteX30" fmla="*/ 1524000 w 3393440"/>
              <a:gd name="connsiteY30" fmla="*/ 1229360 h 1587102"/>
              <a:gd name="connsiteX31" fmla="*/ 1483360 w 3393440"/>
              <a:gd name="connsiteY31" fmla="*/ 1239520 h 1587102"/>
              <a:gd name="connsiteX32" fmla="*/ 802640 w 3393440"/>
              <a:gd name="connsiteY32" fmla="*/ 1249680 h 1587102"/>
              <a:gd name="connsiteX33" fmla="*/ 772160 w 3393440"/>
              <a:gd name="connsiteY33" fmla="*/ 1270000 h 1587102"/>
              <a:gd name="connsiteX34" fmla="*/ 670560 w 3393440"/>
              <a:gd name="connsiteY34" fmla="*/ 1300480 h 1587102"/>
              <a:gd name="connsiteX35" fmla="*/ 579120 w 3393440"/>
              <a:gd name="connsiteY35" fmla="*/ 1341120 h 1587102"/>
              <a:gd name="connsiteX36" fmla="*/ 538480 w 3393440"/>
              <a:gd name="connsiteY36" fmla="*/ 1371600 h 1587102"/>
              <a:gd name="connsiteX37" fmla="*/ 487680 w 3393440"/>
              <a:gd name="connsiteY37" fmla="*/ 1381760 h 1587102"/>
              <a:gd name="connsiteX38" fmla="*/ 447040 w 3393440"/>
              <a:gd name="connsiteY38" fmla="*/ 1391920 h 1587102"/>
              <a:gd name="connsiteX39" fmla="*/ 396240 w 3393440"/>
              <a:gd name="connsiteY39" fmla="*/ 1422400 h 1587102"/>
              <a:gd name="connsiteX40" fmla="*/ 355600 w 3393440"/>
              <a:gd name="connsiteY40" fmla="*/ 1432560 h 1587102"/>
              <a:gd name="connsiteX41" fmla="*/ 294640 w 3393440"/>
              <a:gd name="connsiteY41" fmla="*/ 1452880 h 1587102"/>
              <a:gd name="connsiteX42" fmla="*/ 294640 w 3393440"/>
              <a:gd name="connsiteY42" fmla="*/ 1452880 h 1587102"/>
              <a:gd name="connsiteX43" fmla="*/ 213360 w 3393440"/>
              <a:gd name="connsiteY43" fmla="*/ 1493520 h 1587102"/>
              <a:gd name="connsiteX44" fmla="*/ 182880 w 3393440"/>
              <a:gd name="connsiteY44" fmla="*/ 1503680 h 1587102"/>
              <a:gd name="connsiteX45" fmla="*/ 152400 w 3393440"/>
              <a:gd name="connsiteY45" fmla="*/ 1524000 h 1587102"/>
              <a:gd name="connsiteX46" fmla="*/ 91440 w 3393440"/>
              <a:gd name="connsiteY46" fmla="*/ 1544320 h 1587102"/>
              <a:gd name="connsiteX47" fmla="*/ 20320 w 3393440"/>
              <a:gd name="connsiteY47" fmla="*/ 1584960 h 1587102"/>
              <a:gd name="connsiteX48" fmla="*/ 0 w 3393440"/>
              <a:gd name="connsiteY48" fmla="*/ 1584960 h 15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3440" h="1587102">
                <a:moveTo>
                  <a:pt x="3393440" y="0"/>
                </a:moveTo>
                <a:cubicBezTo>
                  <a:pt x="3383280" y="3387"/>
                  <a:pt x="3371414" y="3585"/>
                  <a:pt x="3362960" y="10160"/>
                </a:cubicBezTo>
                <a:cubicBezTo>
                  <a:pt x="3326780" y="38300"/>
                  <a:pt x="3296147" y="68359"/>
                  <a:pt x="3281680" y="111760"/>
                </a:cubicBezTo>
                <a:cubicBezTo>
                  <a:pt x="3272849" y="138254"/>
                  <a:pt x="3264824" y="165328"/>
                  <a:pt x="3261360" y="193040"/>
                </a:cubicBezTo>
                <a:cubicBezTo>
                  <a:pt x="3257973" y="220133"/>
                  <a:pt x="3271495" y="256054"/>
                  <a:pt x="3251200" y="274320"/>
                </a:cubicBezTo>
                <a:cubicBezTo>
                  <a:pt x="3228405" y="294836"/>
                  <a:pt x="3190240" y="281093"/>
                  <a:pt x="3159760" y="284480"/>
                </a:cubicBezTo>
                <a:cubicBezTo>
                  <a:pt x="3128228" y="294991"/>
                  <a:pt x="3120027" y="296128"/>
                  <a:pt x="3088640" y="314960"/>
                </a:cubicBezTo>
                <a:cubicBezTo>
                  <a:pt x="3067699" y="327525"/>
                  <a:pt x="3048000" y="342053"/>
                  <a:pt x="3027680" y="355600"/>
                </a:cubicBezTo>
                <a:cubicBezTo>
                  <a:pt x="3017520" y="362373"/>
                  <a:pt x="3008122" y="370459"/>
                  <a:pt x="2997200" y="375920"/>
                </a:cubicBezTo>
                <a:cubicBezTo>
                  <a:pt x="2946981" y="401029"/>
                  <a:pt x="2970928" y="391451"/>
                  <a:pt x="2926080" y="406400"/>
                </a:cubicBezTo>
                <a:cubicBezTo>
                  <a:pt x="2919307" y="416560"/>
                  <a:pt x="2914394" y="428246"/>
                  <a:pt x="2905760" y="436880"/>
                </a:cubicBezTo>
                <a:cubicBezTo>
                  <a:pt x="2864314" y="478326"/>
                  <a:pt x="2880944" y="432298"/>
                  <a:pt x="2865120" y="487680"/>
                </a:cubicBezTo>
                <a:cubicBezTo>
                  <a:pt x="2844878" y="558528"/>
                  <a:pt x="2864759" y="499464"/>
                  <a:pt x="2844800" y="589280"/>
                </a:cubicBezTo>
                <a:cubicBezTo>
                  <a:pt x="2842477" y="599735"/>
                  <a:pt x="2841496" y="611533"/>
                  <a:pt x="2834640" y="619760"/>
                </a:cubicBezTo>
                <a:cubicBezTo>
                  <a:pt x="2805051" y="655267"/>
                  <a:pt x="2797656" y="645770"/>
                  <a:pt x="2763520" y="660400"/>
                </a:cubicBezTo>
                <a:cubicBezTo>
                  <a:pt x="2716107" y="680720"/>
                  <a:pt x="2719734" y="689477"/>
                  <a:pt x="2661920" y="701040"/>
                </a:cubicBezTo>
                <a:cubicBezTo>
                  <a:pt x="2627002" y="708024"/>
                  <a:pt x="2603959" y="711794"/>
                  <a:pt x="2570480" y="721360"/>
                </a:cubicBezTo>
                <a:cubicBezTo>
                  <a:pt x="2560182" y="724302"/>
                  <a:pt x="2550160" y="728133"/>
                  <a:pt x="2540000" y="731520"/>
                </a:cubicBezTo>
                <a:lnTo>
                  <a:pt x="2519680" y="792480"/>
                </a:lnTo>
                <a:lnTo>
                  <a:pt x="2509520" y="822960"/>
                </a:lnTo>
                <a:cubicBezTo>
                  <a:pt x="2509484" y="823251"/>
                  <a:pt x="2496957" y="939525"/>
                  <a:pt x="2489200" y="955040"/>
                </a:cubicBezTo>
                <a:cubicBezTo>
                  <a:pt x="2482774" y="967891"/>
                  <a:pt x="2471280" y="978542"/>
                  <a:pt x="2458720" y="985520"/>
                </a:cubicBezTo>
                <a:cubicBezTo>
                  <a:pt x="2439996" y="995922"/>
                  <a:pt x="2415582" y="993959"/>
                  <a:pt x="2397760" y="1005840"/>
                </a:cubicBezTo>
                <a:cubicBezTo>
                  <a:pt x="2352912" y="1035739"/>
                  <a:pt x="2379254" y="1023765"/>
                  <a:pt x="2316480" y="1036320"/>
                </a:cubicBezTo>
                <a:cubicBezTo>
                  <a:pt x="2091371" y="1028816"/>
                  <a:pt x="2053600" y="1016935"/>
                  <a:pt x="1869440" y="1036320"/>
                </a:cubicBezTo>
                <a:cubicBezTo>
                  <a:pt x="1852266" y="1038128"/>
                  <a:pt x="1835573" y="1043093"/>
                  <a:pt x="1818640" y="1046480"/>
                </a:cubicBezTo>
                <a:cubicBezTo>
                  <a:pt x="1798320" y="1060027"/>
                  <a:pt x="1774949" y="1069851"/>
                  <a:pt x="1757680" y="1087120"/>
                </a:cubicBezTo>
                <a:cubicBezTo>
                  <a:pt x="1744133" y="1100667"/>
                  <a:pt x="1732980" y="1117133"/>
                  <a:pt x="1717040" y="1127760"/>
                </a:cubicBezTo>
                <a:cubicBezTo>
                  <a:pt x="1691836" y="1144563"/>
                  <a:pt x="1659993" y="1150225"/>
                  <a:pt x="1635760" y="1168400"/>
                </a:cubicBezTo>
                <a:cubicBezTo>
                  <a:pt x="1622213" y="1178560"/>
                  <a:pt x="1609479" y="1189905"/>
                  <a:pt x="1595120" y="1198880"/>
                </a:cubicBezTo>
                <a:cubicBezTo>
                  <a:pt x="1572305" y="1213140"/>
                  <a:pt x="1549471" y="1222083"/>
                  <a:pt x="1524000" y="1229360"/>
                </a:cubicBezTo>
                <a:cubicBezTo>
                  <a:pt x="1510574" y="1233196"/>
                  <a:pt x="1496907" y="1236133"/>
                  <a:pt x="1483360" y="1239520"/>
                </a:cubicBezTo>
                <a:cubicBezTo>
                  <a:pt x="1290257" y="1235658"/>
                  <a:pt x="1015947" y="1207019"/>
                  <a:pt x="802640" y="1249680"/>
                </a:cubicBezTo>
                <a:cubicBezTo>
                  <a:pt x="790666" y="1252075"/>
                  <a:pt x="783318" y="1265041"/>
                  <a:pt x="772160" y="1270000"/>
                </a:cubicBezTo>
                <a:cubicBezTo>
                  <a:pt x="740357" y="1284135"/>
                  <a:pt x="704336" y="1292036"/>
                  <a:pt x="670560" y="1300480"/>
                </a:cubicBezTo>
                <a:cubicBezTo>
                  <a:pt x="605134" y="1365906"/>
                  <a:pt x="683471" y="1299379"/>
                  <a:pt x="579120" y="1341120"/>
                </a:cubicBezTo>
                <a:cubicBezTo>
                  <a:pt x="563398" y="1347409"/>
                  <a:pt x="553954" y="1364723"/>
                  <a:pt x="538480" y="1371600"/>
                </a:cubicBezTo>
                <a:cubicBezTo>
                  <a:pt x="522700" y="1378613"/>
                  <a:pt x="504537" y="1378014"/>
                  <a:pt x="487680" y="1381760"/>
                </a:cubicBezTo>
                <a:cubicBezTo>
                  <a:pt x="474049" y="1384789"/>
                  <a:pt x="460587" y="1388533"/>
                  <a:pt x="447040" y="1391920"/>
                </a:cubicBezTo>
                <a:cubicBezTo>
                  <a:pt x="430107" y="1402080"/>
                  <a:pt x="414285" y="1414380"/>
                  <a:pt x="396240" y="1422400"/>
                </a:cubicBezTo>
                <a:cubicBezTo>
                  <a:pt x="383480" y="1428071"/>
                  <a:pt x="368975" y="1428548"/>
                  <a:pt x="355600" y="1432560"/>
                </a:cubicBezTo>
                <a:cubicBezTo>
                  <a:pt x="335084" y="1438715"/>
                  <a:pt x="314960" y="1446107"/>
                  <a:pt x="294640" y="1452880"/>
                </a:cubicBezTo>
                <a:lnTo>
                  <a:pt x="294640" y="1452880"/>
                </a:lnTo>
                <a:cubicBezTo>
                  <a:pt x="267547" y="1466427"/>
                  <a:pt x="242097" y="1483941"/>
                  <a:pt x="213360" y="1493520"/>
                </a:cubicBezTo>
                <a:cubicBezTo>
                  <a:pt x="203200" y="1496907"/>
                  <a:pt x="192459" y="1498891"/>
                  <a:pt x="182880" y="1503680"/>
                </a:cubicBezTo>
                <a:cubicBezTo>
                  <a:pt x="171958" y="1509141"/>
                  <a:pt x="163558" y="1519041"/>
                  <a:pt x="152400" y="1524000"/>
                </a:cubicBezTo>
                <a:cubicBezTo>
                  <a:pt x="132827" y="1532699"/>
                  <a:pt x="109262" y="1532439"/>
                  <a:pt x="91440" y="1544320"/>
                </a:cubicBezTo>
                <a:cubicBezTo>
                  <a:pt x="69143" y="1559185"/>
                  <a:pt x="46101" y="1576366"/>
                  <a:pt x="20320" y="1584960"/>
                </a:cubicBezTo>
                <a:cubicBezTo>
                  <a:pt x="13894" y="1587102"/>
                  <a:pt x="6773" y="1584960"/>
                  <a:pt x="0" y="1584960"/>
                </a:cubicBezTo>
              </a:path>
            </a:pathLst>
          </a:custGeom>
          <a:noFill/>
          <a:ln w="889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2" descr="graben"/>
          <p:cNvPicPr>
            <a:picLocks noChangeAspect="1" noChangeArrowheads="1"/>
          </p:cNvPicPr>
          <p:nvPr/>
        </p:nvPicPr>
        <p:blipFill>
          <a:blip r:embed="rId3" cstate="print"/>
          <a:srcRect/>
          <a:stretch>
            <a:fillRect/>
          </a:stretch>
        </p:blipFill>
        <p:spPr bwMode="auto">
          <a:xfrm>
            <a:off x="266700" y="2209800"/>
            <a:ext cx="8610600" cy="2987675"/>
          </a:xfrm>
          <a:prstGeom prst="rect">
            <a:avLst/>
          </a:prstGeom>
          <a:noFill/>
          <a:ln w="9525">
            <a:noFill/>
            <a:miter lim="800000"/>
            <a:headEnd/>
            <a:tailEnd/>
          </a:ln>
        </p:spPr>
      </p:pic>
      <p:sp>
        <p:nvSpPr>
          <p:cNvPr id="36867" name="Text Box 3"/>
          <p:cNvSpPr txBox="1">
            <a:spLocks noChangeArrowheads="1"/>
          </p:cNvSpPr>
          <p:nvPr/>
        </p:nvSpPr>
        <p:spPr bwMode="auto">
          <a:xfrm>
            <a:off x="990600" y="762000"/>
            <a:ext cx="6858000" cy="519113"/>
          </a:xfrm>
          <a:prstGeom prst="rect">
            <a:avLst/>
          </a:prstGeom>
          <a:noFill/>
          <a:ln w="9525">
            <a:noFill/>
            <a:miter lim="800000"/>
            <a:headEnd/>
            <a:tailEnd/>
          </a:ln>
        </p:spPr>
        <p:txBody>
          <a:bodyPr>
            <a:spAutoFit/>
          </a:bodyPr>
          <a:lstStyle/>
          <a:p>
            <a:pPr>
              <a:spcBef>
                <a:spcPct val="50000"/>
              </a:spcBef>
            </a:pPr>
            <a:endParaRPr lang="en-US" dirty="0"/>
          </a:p>
        </p:txBody>
      </p:sp>
      <p:sp>
        <p:nvSpPr>
          <p:cNvPr id="36868" name="Text Box 4"/>
          <p:cNvSpPr txBox="1">
            <a:spLocks noChangeArrowheads="1"/>
          </p:cNvSpPr>
          <p:nvPr/>
        </p:nvSpPr>
        <p:spPr bwMode="auto">
          <a:xfrm>
            <a:off x="685800" y="762000"/>
            <a:ext cx="7772400" cy="646331"/>
          </a:xfrm>
          <a:prstGeom prst="rect">
            <a:avLst/>
          </a:prstGeom>
          <a:noFill/>
          <a:ln w="9525">
            <a:noFill/>
            <a:miter lim="800000"/>
            <a:headEnd/>
            <a:tailEnd/>
          </a:ln>
        </p:spPr>
        <p:txBody>
          <a:bodyPr wrap="square">
            <a:spAutoFit/>
          </a:bodyPr>
          <a:lstStyle/>
          <a:p>
            <a:pPr algn="ctr">
              <a:spcBef>
                <a:spcPct val="50000"/>
              </a:spcBef>
            </a:pPr>
            <a:r>
              <a:rPr lang="en-US" sz="3600" dirty="0">
                <a:solidFill>
                  <a:schemeClr val="tx1"/>
                </a:solidFill>
              </a:rPr>
              <a:t>Stress Patterns Change to Transpression</a:t>
            </a:r>
          </a:p>
        </p:txBody>
      </p:sp>
      <p:sp>
        <p:nvSpPr>
          <p:cNvPr id="7" name="Freeform 6"/>
          <p:cNvSpPr/>
          <p:nvPr/>
        </p:nvSpPr>
        <p:spPr bwMode="auto">
          <a:xfrm>
            <a:off x="2329180" y="2357120"/>
            <a:ext cx="3566160" cy="1869440"/>
          </a:xfrm>
          <a:custGeom>
            <a:avLst/>
            <a:gdLst>
              <a:gd name="connsiteX0" fmla="*/ 1076960 w 3566160"/>
              <a:gd name="connsiteY0" fmla="*/ 1869440 h 1869440"/>
              <a:gd name="connsiteX1" fmla="*/ 995680 w 3566160"/>
              <a:gd name="connsiteY1" fmla="*/ 1534160 h 1869440"/>
              <a:gd name="connsiteX2" fmla="*/ 944880 w 3566160"/>
              <a:gd name="connsiteY2" fmla="*/ 1402080 h 1869440"/>
              <a:gd name="connsiteX3" fmla="*/ 873760 w 3566160"/>
              <a:gd name="connsiteY3" fmla="*/ 1270000 h 1869440"/>
              <a:gd name="connsiteX4" fmla="*/ 812800 w 3566160"/>
              <a:gd name="connsiteY4" fmla="*/ 1107440 h 1869440"/>
              <a:gd name="connsiteX5" fmla="*/ 721360 w 3566160"/>
              <a:gd name="connsiteY5" fmla="*/ 995680 h 1869440"/>
              <a:gd name="connsiteX6" fmla="*/ 690880 w 3566160"/>
              <a:gd name="connsiteY6" fmla="*/ 914400 h 1869440"/>
              <a:gd name="connsiteX7" fmla="*/ 629920 w 3566160"/>
              <a:gd name="connsiteY7" fmla="*/ 822960 h 1869440"/>
              <a:gd name="connsiteX8" fmla="*/ 568960 w 3566160"/>
              <a:gd name="connsiteY8" fmla="*/ 721360 h 1869440"/>
              <a:gd name="connsiteX9" fmla="*/ 497840 w 3566160"/>
              <a:gd name="connsiteY9" fmla="*/ 619760 h 1869440"/>
              <a:gd name="connsiteX10" fmla="*/ 436880 w 3566160"/>
              <a:gd name="connsiteY10" fmla="*/ 518160 h 1869440"/>
              <a:gd name="connsiteX11" fmla="*/ 314960 w 3566160"/>
              <a:gd name="connsiteY11" fmla="*/ 365760 h 1869440"/>
              <a:gd name="connsiteX12" fmla="*/ 254000 w 3566160"/>
              <a:gd name="connsiteY12" fmla="*/ 294640 h 1869440"/>
              <a:gd name="connsiteX13" fmla="*/ 193040 w 3566160"/>
              <a:gd name="connsiteY13" fmla="*/ 172720 h 1869440"/>
              <a:gd name="connsiteX14" fmla="*/ 81280 w 3566160"/>
              <a:gd name="connsiteY14" fmla="*/ 60960 h 1869440"/>
              <a:gd name="connsiteX15" fmla="*/ 50800 w 3566160"/>
              <a:gd name="connsiteY15" fmla="*/ 40640 h 1869440"/>
              <a:gd name="connsiteX16" fmla="*/ 0 w 3566160"/>
              <a:gd name="connsiteY16" fmla="*/ 0 h 1869440"/>
              <a:gd name="connsiteX17" fmla="*/ 2316480 w 3566160"/>
              <a:gd name="connsiteY17" fmla="*/ 0 h 1869440"/>
              <a:gd name="connsiteX18" fmla="*/ 2448560 w 3566160"/>
              <a:gd name="connsiteY18" fmla="*/ 182880 h 1869440"/>
              <a:gd name="connsiteX19" fmla="*/ 2509520 w 3566160"/>
              <a:gd name="connsiteY19" fmla="*/ 314960 h 1869440"/>
              <a:gd name="connsiteX20" fmla="*/ 2641600 w 3566160"/>
              <a:gd name="connsiteY20" fmla="*/ 426720 h 1869440"/>
              <a:gd name="connsiteX21" fmla="*/ 2702560 w 3566160"/>
              <a:gd name="connsiteY21" fmla="*/ 528320 h 1869440"/>
              <a:gd name="connsiteX22" fmla="*/ 2824480 w 3566160"/>
              <a:gd name="connsiteY22" fmla="*/ 650240 h 1869440"/>
              <a:gd name="connsiteX23" fmla="*/ 2966720 w 3566160"/>
              <a:gd name="connsiteY23" fmla="*/ 802640 h 1869440"/>
              <a:gd name="connsiteX24" fmla="*/ 3078480 w 3566160"/>
              <a:gd name="connsiteY24" fmla="*/ 995680 h 1869440"/>
              <a:gd name="connsiteX25" fmla="*/ 3190240 w 3566160"/>
              <a:gd name="connsiteY25" fmla="*/ 1097280 h 1869440"/>
              <a:gd name="connsiteX26" fmla="*/ 3291840 w 3566160"/>
              <a:gd name="connsiteY26" fmla="*/ 1178560 h 1869440"/>
              <a:gd name="connsiteX27" fmla="*/ 3373120 w 3566160"/>
              <a:gd name="connsiteY27" fmla="*/ 1310640 h 1869440"/>
              <a:gd name="connsiteX28" fmla="*/ 3566160 w 3566160"/>
              <a:gd name="connsiteY28" fmla="*/ 1503680 h 1869440"/>
              <a:gd name="connsiteX29" fmla="*/ 3464560 w 3566160"/>
              <a:gd name="connsiteY29" fmla="*/ 1849120 h 1869440"/>
              <a:gd name="connsiteX30" fmla="*/ 1076960 w 3566160"/>
              <a:gd name="connsiteY30" fmla="*/ 1869440 h 186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160" h="1869440">
                <a:moveTo>
                  <a:pt x="1076960" y="1869440"/>
                </a:moveTo>
                <a:lnTo>
                  <a:pt x="995680" y="1534160"/>
                </a:lnTo>
                <a:cubicBezTo>
                  <a:pt x="942077" y="1416234"/>
                  <a:pt x="944880" y="1463321"/>
                  <a:pt x="944880" y="1402080"/>
                </a:cubicBezTo>
                <a:cubicBezTo>
                  <a:pt x="881778" y="1275876"/>
                  <a:pt x="916049" y="1312289"/>
                  <a:pt x="873760" y="1270000"/>
                </a:cubicBezTo>
                <a:cubicBezTo>
                  <a:pt x="820413" y="1120628"/>
                  <a:pt x="845476" y="1172791"/>
                  <a:pt x="812800" y="1107440"/>
                </a:cubicBezTo>
                <a:cubicBezTo>
                  <a:pt x="728528" y="1002100"/>
                  <a:pt x="762188" y="1036508"/>
                  <a:pt x="721360" y="995680"/>
                </a:cubicBezTo>
                <a:lnTo>
                  <a:pt x="690880" y="914400"/>
                </a:lnTo>
                <a:cubicBezTo>
                  <a:pt x="627888" y="830411"/>
                  <a:pt x="629920" y="866987"/>
                  <a:pt x="629920" y="822960"/>
                </a:cubicBezTo>
                <a:cubicBezTo>
                  <a:pt x="575106" y="735258"/>
                  <a:pt x="593408" y="770257"/>
                  <a:pt x="568960" y="721360"/>
                </a:cubicBezTo>
                <a:cubicBezTo>
                  <a:pt x="503456" y="634022"/>
                  <a:pt x="523146" y="670371"/>
                  <a:pt x="497840" y="619760"/>
                </a:cubicBezTo>
                <a:cubicBezTo>
                  <a:pt x="444714" y="524133"/>
                  <a:pt x="471695" y="552975"/>
                  <a:pt x="436880" y="518160"/>
                </a:cubicBezTo>
                <a:cubicBezTo>
                  <a:pt x="312756" y="373349"/>
                  <a:pt x="314960" y="438367"/>
                  <a:pt x="314960" y="365760"/>
                </a:cubicBezTo>
                <a:cubicBezTo>
                  <a:pt x="268336" y="307480"/>
                  <a:pt x="289654" y="330294"/>
                  <a:pt x="254000" y="294640"/>
                </a:cubicBezTo>
                <a:lnTo>
                  <a:pt x="193040" y="172720"/>
                </a:lnTo>
                <a:cubicBezTo>
                  <a:pt x="155787" y="135467"/>
                  <a:pt x="119887" y="96809"/>
                  <a:pt x="81280" y="60960"/>
                </a:cubicBezTo>
                <a:cubicBezTo>
                  <a:pt x="72332" y="52651"/>
                  <a:pt x="50800" y="40640"/>
                  <a:pt x="50800" y="40640"/>
                </a:cubicBezTo>
                <a:lnTo>
                  <a:pt x="0" y="0"/>
                </a:lnTo>
                <a:lnTo>
                  <a:pt x="2316480" y="0"/>
                </a:lnTo>
                <a:cubicBezTo>
                  <a:pt x="2452831" y="167817"/>
                  <a:pt x="2448560" y="92742"/>
                  <a:pt x="2448560" y="182880"/>
                </a:cubicBezTo>
                <a:lnTo>
                  <a:pt x="2509520" y="314960"/>
                </a:lnTo>
                <a:lnTo>
                  <a:pt x="2641600" y="426720"/>
                </a:lnTo>
                <a:cubicBezTo>
                  <a:pt x="2706624" y="513419"/>
                  <a:pt x="2702560" y="474133"/>
                  <a:pt x="2702560" y="528320"/>
                </a:cubicBezTo>
                <a:cubicBezTo>
                  <a:pt x="2826976" y="642368"/>
                  <a:pt x="2824480" y="584949"/>
                  <a:pt x="2824480" y="650240"/>
                </a:cubicBezTo>
                <a:cubicBezTo>
                  <a:pt x="2969115" y="794875"/>
                  <a:pt x="2966720" y="725427"/>
                  <a:pt x="2966720" y="802640"/>
                </a:cubicBezTo>
                <a:cubicBezTo>
                  <a:pt x="3080246" y="988410"/>
                  <a:pt x="3078480" y="914078"/>
                  <a:pt x="3078480" y="995680"/>
                </a:cubicBezTo>
                <a:cubicBezTo>
                  <a:pt x="3185993" y="1081691"/>
                  <a:pt x="3160684" y="1038168"/>
                  <a:pt x="3190240" y="1097280"/>
                </a:cubicBezTo>
                <a:lnTo>
                  <a:pt x="3291840" y="1178560"/>
                </a:lnTo>
                <a:cubicBezTo>
                  <a:pt x="3374999" y="1303298"/>
                  <a:pt x="3373120" y="1251637"/>
                  <a:pt x="3373120" y="1310640"/>
                </a:cubicBezTo>
                <a:lnTo>
                  <a:pt x="3566160" y="1503680"/>
                </a:lnTo>
                <a:lnTo>
                  <a:pt x="3464560" y="1849120"/>
                </a:lnTo>
                <a:lnTo>
                  <a:pt x="1076960" y="1869440"/>
                </a:lnTo>
                <a:close/>
              </a:path>
            </a:pathLst>
          </a:custGeom>
          <a:solidFill>
            <a:srgbClr val="CC6600">
              <a:alpha val="6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6" name="Freeform 5"/>
          <p:cNvSpPr/>
          <p:nvPr/>
        </p:nvSpPr>
        <p:spPr bwMode="auto">
          <a:xfrm>
            <a:off x="1371600" y="2362200"/>
            <a:ext cx="4648200" cy="1524000"/>
          </a:xfrm>
          <a:custGeom>
            <a:avLst/>
            <a:gdLst>
              <a:gd name="connsiteX0" fmla="*/ 3393440 w 3393440"/>
              <a:gd name="connsiteY0" fmla="*/ 0 h 1587102"/>
              <a:gd name="connsiteX1" fmla="*/ 3362960 w 3393440"/>
              <a:gd name="connsiteY1" fmla="*/ 10160 h 1587102"/>
              <a:gd name="connsiteX2" fmla="*/ 3281680 w 3393440"/>
              <a:gd name="connsiteY2" fmla="*/ 111760 h 1587102"/>
              <a:gd name="connsiteX3" fmla="*/ 3261360 w 3393440"/>
              <a:gd name="connsiteY3" fmla="*/ 193040 h 1587102"/>
              <a:gd name="connsiteX4" fmla="*/ 3251200 w 3393440"/>
              <a:gd name="connsiteY4" fmla="*/ 274320 h 1587102"/>
              <a:gd name="connsiteX5" fmla="*/ 3159760 w 3393440"/>
              <a:gd name="connsiteY5" fmla="*/ 284480 h 1587102"/>
              <a:gd name="connsiteX6" fmla="*/ 3088640 w 3393440"/>
              <a:gd name="connsiteY6" fmla="*/ 314960 h 1587102"/>
              <a:gd name="connsiteX7" fmla="*/ 3027680 w 3393440"/>
              <a:gd name="connsiteY7" fmla="*/ 355600 h 1587102"/>
              <a:gd name="connsiteX8" fmla="*/ 2997200 w 3393440"/>
              <a:gd name="connsiteY8" fmla="*/ 375920 h 1587102"/>
              <a:gd name="connsiteX9" fmla="*/ 2926080 w 3393440"/>
              <a:gd name="connsiteY9" fmla="*/ 406400 h 1587102"/>
              <a:gd name="connsiteX10" fmla="*/ 2905760 w 3393440"/>
              <a:gd name="connsiteY10" fmla="*/ 436880 h 1587102"/>
              <a:gd name="connsiteX11" fmla="*/ 2865120 w 3393440"/>
              <a:gd name="connsiteY11" fmla="*/ 487680 h 1587102"/>
              <a:gd name="connsiteX12" fmla="*/ 2844800 w 3393440"/>
              <a:gd name="connsiteY12" fmla="*/ 589280 h 1587102"/>
              <a:gd name="connsiteX13" fmla="*/ 2834640 w 3393440"/>
              <a:gd name="connsiteY13" fmla="*/ 619760 h 1587102"/>
              <a:gd name="connsiteX14" fmla="*/ 2763520 w 3393440"/>
              <a:gd name="connsiteY14" fmla="*/ 660400 h 1587102"/>
              <a:gd name="connsiteX15" fmla="*/ 2661920 w 3393440"/>
              <a:gd name="connsiteY15" fmla="*/ 701040 h 1587102"/>
              <a:gd name="connsiteX16" fmla="*/ 2570480 w 3393440"/>
              <a:gd name="connsiteY16" fmla="*/ 721360 h 1587102"/>
              <a:gd name="connsiteX17" fmla="*/ 2540000 w 3393440"/>
              <a:gd name="connsiteY17" fmla="*/ 731520 h 1587102"/>
              <a:gd name="connsiteX18" fmla="*/ 2519680 w 3393440"/>
              <a:gd name="connsiteY18" fmla="*/ 792480 h 1587102"/>
              <a:gd name="connsiteX19" fmla="*/ 2509520 w 3393440"/>
              <a:gd name="connsiteY19" fmla="*/ 822960 h 1587102"/>
              <a:gd name="connsiteX20" fmla="*/ 2489200 w 3393440"/>
              <a:gd name="connsiteY20" fmla="*/ 955040 h 1587102"/>
              <a:gd name="connsiteX21" fmla="*/ 2458720 w 3393440"/>
              <a:gd name="connsiteY21" fmla="*/ 985520 h 1587102"/>
              <a:gd name="connsiteX22" fmla="*/ 2397760 w 3393440"/>
              <a:gd name="connsiteY22" fmla="*/ 1005840 h 1587102"/>
              <a:gd name="connsiteX23" fmla="*/ 2316480 w 3393440"/>
              <a:gd name="connsiteY23" fmla="*/ 1036320 h 1587102"/>
              <a:gd name="connsiteX24" fmla="*/ 1869440 w 3393440"/>
              <a:gd name="connsiteY24" fmla="*/ 1036320 h 1587102"/>
              <a:gd name="connsiteX25" fmla="*/ 1818640 w 3393440"/>
              <a:gd name="connsiteY25" fmla="*/ 1046480 h 1587102"/>
              <a:gd name="connsiteX26" fmla="*/ 1757680 w 3393440"/>
              <a:gd name="connsiteY26" fmla="*/ 1087120 h 1587102"/>
              <a:gd name="connsiteX27" fmla="*/ 1717040 w 3393440"/>
              <a:gd name="connsiteY27" fmla="*/ 1127760 h 1587102"/>
              <a:gd name="connsiteX28" fmla="*/ 1635760 w 3393440"/>
              <a:gd name="connsiteY28" fmla="*/ 1168400 h 1587102"/>
              <a:gd name="connsiteX29" fmla="*/ 1595120 w 3393440"/>
              <a:gd name="connsiteY29" fmla="*/ 1198880 h 1587102"/>
              <a:gd name="connsiteX30" fmla="*/ 1524000 w 3393440"/>
              <a:gd name="connsiteY30" fmla="*/ 1229360 h 1587102"/>
              <a:gd name="connsiteX31" fmla="*/ 1483360 w 3393440"/>
              <a:gd name="connsiteY31" fmla="*/ 1239520 h 1587102"/>
              <a:gd name="connsiteX32" fmla="*/ 802640 w 3393440"/>
              <a:gd name="connsiteY32" fmla="*/ 1249680 h 1587102"/>
              <a:gd name="connsiteX33" fmla="*/ 772160 w 3393440"/>
              <a:gd name="connsiteY33" fmla="*/ 1270000 h 1587102"/>
              <a:gd name="connsiteX34" fmla="*/ 670560 w 3393440"/>
              <a:gd name="connsiteY34" fmla="*/ 1300480 h 1587102"/>
              <a:gd name="connsiteX35" fmla="*/ 579120 w 3393440"/>
              <a:gd name="connsiteY35" fmla="*/ 1341120 h 1587102"/>
              <a:gd name="connsiteX36" fmla="*/ 538480 w 3393440"/>
              <a:gd name="connsiteY36" fmla="*/ 1371600 h 1587102"/>
              <a:gd name="connsiteX37" fmla="*/ 487680 w 3393440"/>
              <a:gd name="connsiteY37" fmla="*/ 1381760 h 1587102"/>
              <a:gd name="connsiteX38" fmla="*/ 447040 w 3393440"/>
              <a:gd name="connsiteY38" fmla="*/ 1391920 h 1587102"/>
              <a:gd name="connsiteX39" fmla="*/ 396240 w 3393440"/>
              <a:gd name="connsiteY39" fmla="*/ 1422400 h 1587102"/>
              <a:gd name="connsiteX40" fmla="*/ 355600 w 3393440"/>
              <a:gd name="connsiteY40" fmla="*/ 1432560 h 1587102"/>
              <a:gd name="connsiteX41" fmla="*/ 294640 w 3393440"/>
              <a:gd name="connsiteY41" fmla="*/ 1452880 h 1587102"/>
              <a:gd name="connsiteX42" fmla="*/ 294640 w 3393440"/>
              <a:gd name="connsiteY42" fmla="*/ 1452880 h 1587102"/>
              <a:gd name="connsiteX43" fmla="*/ 213360 w 3393440"/>
              <a:gd name="connsiteY43" fmla="*/ 1493520 h 1587102"/>
              <a:gd name="connsiteX44" fmla="*/ 182880 w 3393440"/>
              <a:gd name="connsiteY44" fmla="*/ 1503680 h 1587102"/>
              <a:gd name="connsiteX45" fmla="*/ 152400 w 3393440"/>
              <a:gd name="connsiteY45" fmla="*/ 1524000 h 1587102"/>
              <a:gd name="connsiteX46" fmla="*/ 91440 w 3393440"/>
              <a:gd name="connsiteY46" fmla="*/ 1544320 h 1587102"/>
              <a:gd name="connsiteX47" fmla="*/ 20320 w 3393440"/>
              <a:gd name="connsiteY47" fmla="*/ 1584960 h 1587102"/>
              <a:gd name="connsiteX48" fmla="*/ 0 w 3393440"/>
              <a:gd name="connsiteY48" fmla="*/ 1584960 h 15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3440" h="1587102">
                <a:moveTo>
                  <a:pt x="3393440" y="0"/>
                </a:moveTo>
                <a:cubicBezTo>
                  <a:pt x="3383280" y="3387"/>
                  <a:pt x="3371414" y="3585"/>
                  <a:pt x="3362960" y="10160"/>
                </a:cubicBezTo>
                <a:cubicBezTo>
                  <a:pt x="3326780" y="38300"/>
                  <a:pt x="3296147" y="68359"/>
                  <a:pt x="3281680" y="111760"/>
                </a:cubicBezTo>
                <a:cubicBezTo>
                  <a:pt x="3272849" y="138254"/>
                  <a:pt x="3264824" y="165328"/>
                  <a:pt x="3261360" y="193040"/>
                </a:cubicBezTo>
                <a:cubicBezTo>
                  <a:pt x="3257973" y="220133"/>
                  <a:pt x="3271495" y="256054"/>
                  <a:pt x="3251200" y="274320"/>
                </a:cubicBezTo>
                <a:cubicBezTo>
                  <a:pt x="3228405" y="294836"/>
                  <a:pt x="3190240" y="281093"/>
                  <a:pt x="3159760" y="284480"/>
                </a:cubicBezTo>
                <a:cubicBezTo>
                  <a:pt x="3128228" y="294991"/>
                  <a:pt x="3120027" y="296128"/>
                  <a:pt x="3088640" y="314960"/>
                </a:cubicBezTo>
                <a:cubicBezTo>
                  <a:pt x="3067699" y="327525"/>
                  <a:pt x="3048000" y="342053"/>
                  <a:pt x="3027680" y="355600"/>
                </a:cubicBezTo>
                <a:cubicBezTo>
                  <a:pt x="3017520" y="362373"/>
                  <a:pt x="3008122" y="370459"/>
                  <a:pt x="2997200" y="375920"/>
                </a:cubicBezTo>
                <a:cubicBezTo>
                  <a:pt x="2946981" y="401029"/>
                  <a:pt x="2970928" y="391451"/>
                  <a:pt x="2926080" y="406400"/>
                </a:cubicBezTo>
                <a:cubicBezTo>
                  <a:pt x="2919307" y="416560"/>
                  <a:pt x="2914394" y="428246"/>
                  <a:pt x="2905760" y="436880"/>
                </a:cubicBezTo>
                <a:cubicBezTo>
                  <a:pt x="2864314" y="478326"/>
                  <a:pt x="2880944" y="432298"/>
                  <a:pt x="2865120" y="487680"/>
                </a:cubicBezTo>
                <a:cubicBezTo>
                  <a:pt x="2844878" y="558528"/>
                  <a:pt x="2864759" y="499464"/>
                  <a:pt x="2844800" y="589280"/>
                </a:cubicBezTo>
                <a:cubicBezTo>
                  <a:pt x="2842477" y="599735"/>
                  <a:pt x="2841496" y="611533"/>
                  <a:pt x="2834640" y="619760"/>
                </a:cubicBezTo>
                <a:cubicBezTo>
                  <a:pt x="2805051" y="655267"/>
                  <a:pt x="2797656" y="645770"/>
                  <a:pt x="2763520" y="660400"/>
                </a:cubicBezTo>
                <a:cubicBezTo>
                  <a:pt x="2716107" y="680720"/>
                  <a:pt x="2719734" y="689477"/>
                  <a:pt x="2661920" y="701040"/>
                </a:cubicBezTo>
                <a:cubicBezTo>
                  <a:pt x="2627002" y="708024"/>
                  <a:pt x="2603959" y="711794"/>
                  <a:pt x="2570480" y="721360"/>
                </a:cubicBezTo>
                <a:cubicBezTo>
                  <a:pt x="2560182" y="724302"/>
                  <a:pt x="2550160" y="728133"/>
                  <a:pt x="2540000" y="731520"/>
                </a:cubicBezTo>
                <a:lnTo>
                  <a:pt x="2519680" y="792480"/>
                </a:lnTo>
                <a:lnTo>
                  <a:pt x="2509520" y="822960"/>
                </a:lnTo>
                <a:cubicBezTo>
                  <a:pt x="2509484" y="823251"/>
                  <a:pt x="2496957" y="939525"/>
                  <a:pt x="2489200" y="955040"/>
                </a:cubicBezTo>
                <a:cubicBezTo>
                  <a:pt x="2482774" y="967891"/>
                  <a:pt x="2471280" y="978542"/>
                  <a:pt x="2458720" y="985520"/>
                </a:cubicBezTo>
                <a:cubicBezTo>
                  <a:pt x="2439996" y="995922"/>
                  <a:pt x="2415582" y="993959"/>
                  <a:pt x="2397760" y="1005840"/>
                </a:cubicBezTo>
                <a:cubicBezTo>
                  <a:pt x="2352912" y="1035739"/>
                  <a:pt x="2379254" y="1023765"/>
                  <a:pt x="2316480" y="1036320"/>
                </a:cubicBezTo>
                <a:cubicBezTo>
                  <a:pt x="2091371" y="1028816"/>
                  <a:pt x="2053600" y="1016935"/>
                  <a:pt x="1869440" y="1036320"/>
                </a:cubicBezTo>
                <a:cubicBezTo>
                  <a:pt x="1852266" y="1038128"/>
                  <a:pt x="1835573" y="1043093"/>
                  <a:pt x="1818640" y="1046480"/>
                </a:cubicBezTo>
                <a:cubicBezTo>
                  <a:pt x="1798320" y="1060027"/>
                  <a:pt x="1774949" y="1069851"/>
                  <a:pt x="1757680" y="1087120"/>
                </a:cubicBezTo>
                <a:cubicBezTo>
                  <a:pt x="1744133" y="1100667"/>
                  <a:pt x="1732980" y="1117133"/>
                  <a:pt x="1717040" y="1127760"/>
                </a:cubicBezTo>
                <a:cubicBezTo>
                  <a:pt x="1691836" y="1144563"/>
                  <a:pt x="1659993" y="1150225"/>
                  <a:pt x="1635760" y="1168400"/>
                </a:cubicBezTo>
                <a:cubicBezTo>
                  <a:pt x="1622213" y="1178560"/>
                  <a:pt x="1609479" y="1189905"/>
                  <a:pt x="1595120" y="1198880"/>
                </a:cubicBezTo>
                <a:cubicBezTo>
                  <a:pt x="1572305" y="1213140"/>
                  <a:pt x="1549471" y="1222083"/>
                  <a:pt x="1524000" y="1229360"/>
                </a:cubicBezTo>
                <a:cubicBezTo>
                  <a:pt x="1510574" y="1233196"/>
                  <a:pt x="1496907" y="1236133"/>
                  <a:pt x="1483360" y="1239520"/>
                </a:cubicBezTo>
                <a:cubicBezTo>
                  <a:pt x="1290257" y="1235658"/>
                  <a:pt x="1015947" y="1207019"/>
                  <a:pt x="802640" y="1249680"/>
                </a:cubicBezTo>
                <a:cubicBezTo>
                  <a:pt x="790666" y="1252075"/>
                  <a:pt x="783318" y="1265041"/>
                  <a:pt x="772160" y="1270000"/>
                </a:cubicBezTo>
                <a:cubicBezTo>
                  <a:pt x="740357" y="1284135"/>
                  <a:pt x="704336" y="1292036"/>
                  <a:pt x="670560" y="1300480"/>
                </a:cubicBezTo>
                <a:cubicBezTo>
                  <a:pt x="605134" y="1365906"/>
                  <a:pt x="683471" y="1299379"/>
                  <a:pt x="579120" y="1341120"/>
                </a:cubicBezTo>
                <a:cubicBezTo>
                  <a:pt x="563398" y="1347409"/>
                  <a:pt x="553954" y="1364723"/>
                  <a:pt x="538480" y="1371600"/>
                </a:cubicBezTo>
                <a:cubicBezTo>
                  <a:pt x="522700" y="1378613"/>
                  <a:pt x="504537" y="1378014"/>
                  <a:pt x="487680" y="1381760"/>
                </a:cubicBezTo>
                <a:cubicBezTo>
                  <a:pt x="474049" y="1384789"/>
                  <a:pt x="460587" y="1388533"/>
                  <a:pt x="447040" y="1391920"/>
                </a:cubicBezTo>
                <a:cubicBezTo>
                  <a:pt x="430107" y="1402080"/>
                  <a:pt x="414285" y="1414380"/>
                  <a:pt x="396240" y="1422400"/>
                </a:cubicBezTo>
                <a:cubicBezTo>
                  <a:pt x="383480" y="1428071"/>
                  <a:pt x="368975" y="1428548"/>
                  <a:pt x="355600" y="1432560"/>
                </a:cubicBezTo>
                <a:cubicBezTo>
                  <a:pt x="335084" y="1438715"/>
                  <a:pt x="314960" y="1446107"/>
                  <a:pt x="294640" y="1452880"/>
                </a:cubicBezTo>
                <a:lnTo>
                  <a:pt x="294640" y="1452880"/>
                </a:lnTo>
                <a:cubicBezTo>
                  <a:pt x="267547" y="1466427"/>
                  <a:pt x="242097" y="1483941"/>
                  <a:pt x="213360" y="1493520"/>
                </a:cubicBezTo>
                <a:cubicBezTo>
                  <a:pt x="203200" y="1496907"/>
                  <a:pt x="192459" y="1498891"/>
                  <a:pt x="182880" y="1503680"/>
                </a:cubicBezTo>
                <a:cubicBezTo>
                  <a:pt x="171958" y="1509141"/>
                  <a:pt x="163558" y="1519041"/>
                  <a:pt x="152400" y="1524000"/>
                </a:cubicBezTo>
                <a:cubicBezTo>
                  <a:pt x="132827" y="1532699"/>
                  <a:pt x="109262" y="1532439"/>
                  <a:pt x="91440" y="1544320"/>
                </a:cubicBezTo>
                <a:cubicBezTo>
                  <a:pt x="69143" y="1559185"/>
                  <a:pt x="46101" y="1576366"/>
                  <a:pt x="20320" y="1584960"/>
                </a:cubicBezTo>
                <a:cubicBezTo>
                  <a:pt x="13894" y="1587102"/>
                  <a:pt x="6773" y="1584960"/>
                  <a:pt x="0" y="1584960"/>
                </a:cubicBezTo>
              </a:path>
            </a:pathLst>
          </a:custGeom>
          <a:noFill/>
          <a:ln w="889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8" name="Right Arrow 7"/>
          <p:cNvSpPr/>
          <p:nvPr/>
        </p:nvSpPr>
        <p:spPr bwMode="auto">
          <a:xfrm rot="10800000">
            <a:off x="5791200" y="2743200"/>
            <a:ext cx="1524000" cy="533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9" name="Right Arrow 8"/>
          <p:cNvSpPr/>
          <p:nvPr/>
        </p:nvSpPr>
        <p:spPr bwMode="auto">
          <a:xfrm>
            <a:off x="762000" y="2743200"/>
            <a:ext cx="1524000" cy="533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2" descr="graben"/>
          <p:cNvPicPr>
            <a:picLocks noChangeAspect="1" noChangeArrowheads="1"/>
          </p:cNvPicPr>
          <p:nvPr/>
        </p:nvPicPr>
        <p:blipFill>
          <a:blip r:embed="rId3" cstate="print"/>
          <a:srcRect/>
          <a:stretch>
            <a:fillRect/>
          </a:stretch>
        </p:blipFill>
        <p:spPr bwMode="auto">
          <a:xfrm>
            <a:off x="762000" y="2209800"/>
            <a:ext cx="7620000" cy="2987675"/>
          </a:xfrm>
          <a:prstGeom prst="rect">
            <a:avLst/>
          </a:prstGeom>
          <a:noFill/>
          <a:ln w="9525">
            <a:noFill/>
            <a:miter lim="800000"/>
            <a:headEnd/>
            <a:tailEnd/>
          </a:ln>
        </p:spPr>
      </p:pic>
      <p:sp>
        <p:nvSpPr>
          <p:cNvPr id="36867" name="Text Box 3"/>
          <p:cNvSpPr txBox="1">
            <a:spLocks noChangeArrowheads="1"/>
          </p:cNvSpPr>
          <p:nvPr/>
        </p:nvSpPr>
        <p:spPr bwMode="auto">
          <a:xfrm>
            <a:off x="990600" y="762000"/>
            <a:ext cx="6858000" cy="519113"/>
          </a:xfrm>
          <a:prstGeom prst="rect">
            <a:avLst/>
          </a:prstGeom>
          <a:noFill/>
          <a:ln w="9525">
            <a:noFill/>
            <a:miter lim="800000"/>
            <a:headEnd/>
            <a:tailEnd/>
          </a:ln>
        </p:spPr>
        <p:txBody>
          <a:bodyPr>
            <a:spAutoFit/>
          </a:bodyPr>
          <a:lstStyle/>
          <a:p>
            <a:pPr>
              <a:spcBef>
                <a:spcPct val="50000"/>
              </a:spcBef>
            </a:pPr>
            <a:endParaRPr lang="en-US" dirty="0"/>
          </a:p>
        </p:txBody>
      </p:sp>
      <p:sp>
        <p:nvSpPr>
          <p:cNvPr id="7" name="Freeform 6"/>
          <p:cNvSpPr/>
          <p:nvPr/>
        </p:nvSpPr>
        <p:spPr bwMode="auto">
          <a:xfrm>
            <a:off x="2590800" y="2133600"/>
            <a:ext cx="3124200" cy="2092960"/>
          </a:xfrm>
          <a:custGeom>
            <a:avLst/>
            <a:gdLst>
              <a:gd name="connsiteX0" fmla="*/ 1076960 w 3566160"/>
              <a:gd name="connsiteY0" fmla="*/ 1869440 h 1869440"/>
              <a:gd name="connsiteX1" fmla="*/ 995680 w 3566160"/>
              <a:gd name="connsiteY1" fmla="*/ 1534160 h 1869440"/>
              <a:gd name="connsiteX2" fmla="*/ 944880 w 3566160"/>
              <a:gd name="connsiteY2" fmla="*/ 1402080 h 1869440"/>
              <a:gd name="connsiteX3" fmla="*/ 873760 w 3566160"/>
              <a:gd name="connsiteY3" fmla="*/ 1270000 h 1869440"/>
              <a:gd name="connsiteX4" fmla="*/ 812800 w 3566160"/>
              <a:gd name="connsiteY4" fmla="*/ 1107440 h 1869440"/>
              <a:gd name="connsiteX5" fmla="*/ 721360 w 3566160"/>
              <a:gd name="connsiteY5" fmla="*/ 995680 h 1869440"/>
              <a:gd name="connsiteX6" fmla="*/ 690880 w 3566160"/>
              <a:gd name="connsiteY6" fmla="*/ 914400 h 1869440"/>
              <a:gd name="connsiteX7" fmla="*/ 629920 w 3566160"/>
              <a:gd name="connsiteY7" fmla="*/ 822960 h 1869440"/>
              <a:gd name="connsiteX8" fmla="*/ 568960 w 3566160"/>
              <a:gd name="connsiteY8" fmla="*/ 721360 h 1869440"/>
              <a:gd name="connsiteX9" fmla="*/ 497840 w 3566160"/>
              <a:gd name="connsiteY9" fmla="*/ 619760 h 1869440"/>
              <a:gd name="connsiteX10" fmla="*/ 436880 w 3566160"/>
              <a:gd name="connsiteY10" fmla="*/ 518160 h 1869440"/>
              <a:gd name="connsiteX11" fmla="*/ 314960 w 3566160"/>
              <a:gd name="connsiteY11" fmla="*/ 365760 h 1869440"/>
              <a:gd name="connsiteX12" fmla="*/ 254000 w 3566160"/>
              <a:gd name="connsiteY12" fmla="*/ 294640 h 1869440"/>
              <a:gd name="connsiteX13" fmla="*/ 193040 w 3566160"/>
              <a:gd name="connsiteY13" fmla="*/ 172720 h 1869440"/>
              <a:gd name="connsiteX14" fmla="*/ 81280 w 3566160"/>
              <a:gd name="connsiteY14" fmla="*/ 60960 h 1869440"/>
              <a:gd name="connsiteX15" fmla="*/ 50800 w 3566160"/>
              <a:gd name="connsiteY15" fmla="*/ 40640 h 1869440"/>
              <a:gd name="connsiteX16" fmla="*/ 0 w 3566160"/>
              <a:gd name="connsiteY16" fmla="*/ 0 h 1869440"/>
              <a:gd name="connsiteX17" fmla="*/ 2316480 w 3566160"/>
              <a:gd name="connsiteY17" fmla="*/ 0 h 1869440"/>
              <a:gd name="connsiteX18" fmla="*/ 2448560 w 3566160"/>
              <a:gd name="connsiteY18" fmla="*/ 182880 h 1869440"/>
              <a:gd name="connsiteX19" fmla="*/ 2509520 w 3566160"/>
              <a:gd name="connsiteY19" fmla="*/ 314960 h 1869440"/>
              <a:gd name="connsiteX20" fmla="*/ 2641600 w 3566160"/>
              <a:gd name="connsiteY20" fmla="*/ 426720 h 1869440"/>
              <a:gd name="connsiteX21" fmla="*/ 2702560 w 3566160"/>
              <a:gd name="connsiteY21" fmla="*/ 528320 h 1869440"/>
              <a:gd name="connsiteX22" fmla="*/ 2824480 w 3566160"/>
              <a:gd name="connsiteY22" fmla="*/ 650240 h 1869440"/>
              <a:gd name="connsiteX23" fmla="*/ 2966720 w 3566160"/>
              <a:gd name="connsiteY23" fmla="*/ 802640 h 1869440"/>
              <a:gd name="connsiteX24" fmla="*/ 3078480 w 3566160"/>
              <a:gd name="connsiteY24" fmla="*/ 995680 h 1869440"/>
              <a:gd name="connsiteX25" fmla="*/ 3190240 w 3566160"/>
              <a:gd name="connsiteY25" fmla="*/ 1097280 h 1869440"/>
              <a:gd name="connsiteX26" fmla="*/ 3291840 w 3566160"/>
              <a:gd name="connsiteY26" fmla="*/ 1178560 h 1869440"/>
              <a:gd name="connsiteX27" fmla="*/ 3373120 w 3566160"/>
              <a:gd name="connsiteY27" fmla="*/ 1310640 h 1869440"/>
              <a:gd name="connsiteX28" fmla="*/ 3566160 w 3566160"/>
              <a:gd name="connsiteY28" fmla="*/ 1503680 h 1869440"/>
              <a:gd name="connsiteX29" fmla="*/ 3464560 w 3566160"/>
              <a:gd name="connsiteY29" fmla="*/ 1849120 h 1869440"/>
              <a:gd name="connsiteX30" fmla="*/ 1076960 w 3566160"/>
              <a:gd name="connsiteY30" fmla="*/ 1869440 h 1869440"/>
              <a:gd name="connsiteX0" fmla="*/ 1076960 w 3566160"/>
              <a:gd name="connsiteY0" fmla="*/ 1869440 h 1869440"/>
              <a:gd name="connsiteX1" fmla="*/ 995680 w 3566160"/>
              <a:gd name="connsiteY1" fmla="*/ 1534160 h 1869440"/>
              <a:gd name="connsiteX2" fmla="*/ 944880 w 3566160"/>
              <a:gd name="connsiteY2" fmla="*/ 1402080 h 1869440"/>
              <a:gd name="connsiteX3" fmla="*/ 873760 w 3566160"/>
              <a:gd name="connsiteY3" fmla="*/ 1270000 h 1869440"/>
              <a:gd name="connsiteX4" fmla="*/ 812800 w 3566160"/>
              <a:gd name="connsiteY4" fmla="*/ 1107440 h 1869440"/>
              <a:gd name="connsiteX5" fmla="*/ 721360 w 3566160"/>
              <a:gd name="connsiteY5" fmla="*/ 995680 h 1869440"/>
              <a:gd name="connsiteX6" fmla="*/ 690880 w 3566160"/>
              <a:gd name="connsiteY6" fmla="*/ 914400 h 1869440"/>
              <a:gd name="connsiteX7" fmla="*/ 629920 w 3566160"/>
              <a:gd name="connsiteY7" fmla="*/ 822960 h 1869440"/>
              <a:gd name="connsiteX8" fmla="*/ 568960 w 3566160"/>
              <a:gd name="connsiteY8" fmla="*/ 721360 h 1869440"/>
              <a:gd name="connsiteX9" fmla="*/ 497840 w 3566160"/>
              <a:gd name="connsiteY9" fmla="*/ 619760 h 1869440"/>
              <a:gd name="connsiteX10" fmla="*/ 436880 w 3566160"/>
              <a:gd name="connsiteY10" fmla="*/ 518160 h 1869440"/>
              <a:gd name="connsiteX11" fmla="*/ 314960 w 3566160"/>
              <a:gd name="connsiteY11" fmla="*/ 365760 h 1869440"/>
              <a:gd name="connsiteX12" fmla="*/ 254000 w 3566160"/>
              <a:gd name="connsiteY12" fmla="*/ 294640 h 1869440"/>
              <a:gd name="connsiteX13" fmla="*/ 193040 w 3566160"/>
              <a:gd name="connsiteY13" fmla="*/ 172720 h 1869440"/>
              <a:gd name="connsiteX14" fmla="*/ 81280 w 3566160"/>
              <a:gd name="connsiteY14" fmla="*/ 60960 h 1869440"/>
              <a:gd name="connsiteX15" fmla="*/ 50800 w 3566160"/>
              <a:gd name="connsiteY15" fmla="*/ 40640 h 1869440"/>
              <a:gd name="connsiteX16" fmla="*/ 0 w 3566160"/>
              <a:gd name="connsiteY16" fmla="*/ 0 h 1869440"/>
              <a:gd name="connsiteX17" fmla="*/ 1263106 w 3566160"/>
              <a:gd name="connsiteY17" fmla="*/ 5080 h 1869440"/>
              <a:gd name="connsiteX18" fmla="*/ 2316480 w 3566160"/>
              <a:gd name="connsiteY18" fmla="*/ 0 h 1869440"/>
              <a:gd name="connsiteX19" fmla="*/ 2448560 w 3566160"/>
              <a:gd name="connsiteY19" fmla="*/ 182880 h 1869440"/>
              <a:gd name="connsiteX20" fmla="*/ 2509520 w 3566160"/>
              <a:gd name="connsiteY20" fmla="*/ 314960 h 1869440"/>
              <a:gd name="connsiteX21" fmla="*/ 2641600 w 3566160"/>
              <a:gd name="connsiteY21" fmla="*/ 426720 h 1869440"/>
              <a:gd name="connsiteX22" fmla="*/ 2702560 w 3566160"/>
              <a:gd name="connsiteY22" fmla="*/ 528320 h 1869440"/>
              <a:gd name="connsiteX23" fmla="*/ 2824480 w 3566160"/>
              <a:gd name="connsiteY23" fmla="*/ 650240 h 1869440"/>
              <a:gd name="connsiteX24" fmla="*/ 2966720 w 3566160"/>
              <a:gd name="connsiteY24" fmla="*/ 802640 h 1869440"/>
              <a:gd name="connsiteX25" fmla="*/ 3078480 w 3566160"/>
              <a:gd name="connsiteY25" fmla="*/ 995680 h 1869440"/>
              <a:gd name="connsiteX26" fmla="*/ 3190240 w 3566160"/>
              <a:gd name="connsiteY26" fmla="*/ 1097280 h 1869440"/>
              <a:gd name="connsiteX27" fmla="*/ 3291840 w 3566160"/>
              <a:gd name="connsiteY27" fmla="*/ 1178560 h 1869440"/>
              <a:gd name="connsiteX28" fmla="*/ 3373120 w 3566160"/>
              <a:gd name="connsiteY28" fmla="*/ 1310640 h 1869440"/>
              <a:gd name="connsiteX29" fmla="*/ 3566160 w 3566160"/>
              <a:gd name="connsiteY29" fmla="*/ 1503680 h 1869440"/>
              <a:gd name="connsiteX30" fmla="*/ 3464560 w 3566160"/>
              <a:gd name="connsiteY30" fmla="*/ 1849120 h 1869440"/>
              <a:gd name="connsiteX31" fmla="*/ 1076960 w 3566160"/>
              <a:gd name="connsiteY31" fmla="*/ 1869440 h 1869440"/>
              <a:gd name="connsiteX0" fmla="*/ 1076960 w 3566160"/>
              <a:gd name="connsiteY0" fmla="*/ 2092960 h 2092960"/>
              <a:gd name="connsiteX1" fmla="*/ 995680 w 3566160"/>
              <a:gd name="connsiteY1" fmla="*/ 1757680 h 2092960"/>
              <a:gd name="connsiteX2" fmla="*/ 944880 w 3566160"/>
              <a:gd name="connsiteY2" fmla="*/ 1625600 h 2092960"/>
              <a:gd name="connsiteX3" fmla="*/ 873760 w 3566160"/>
              <a:gd name="connsiteY3" fmla="*/ 1493520 h 2092960"/>
              <a:gd name="connsiteX4" fmla="*/ 812800 w 3566160"/>
              <a:gd name="connsiteY4" fmla="*/ 1330960 h 2092960"/>
              <a:gd name="connsiteX5" fmla="*/ 721360 w 3566160"/>
              <a:gd name="connsiteY5" fmla="*/ 1219200 h 2092960"/>
              <a:gd name="connsiteX6" fmla="*/ 690880 w 3566160"/>
              <a:gd name="connsiteY6" fmla="*/ 1137920 h 2092960"/>
              <a:gd name="connsiteX7" fmla="*/ 629920 w 3566160"/>
              <a:gd name="connsiteY7" fmla="*/ 1046480 h 2092960"/>
              <a:gd name="connsiteX8" fmla="*/ 568960 w 3566160"/>
              <a:gd name="connsiteY8" fmla="*/ 944880 h 2092960"/>
              <a:gd name="connsiteX9" fmla="*/ 497840 w 3566160"/>
              <a:gd name="connsiteY9" fmla="*/ 843280 h 2092960"/>
              <a:gd name="connsiteX10" fmla="*/ 436880 w 3566160"/>
              <a:gd name="connsiteY10" fmla="*/ 741680 h 2092960"/>
              <a:gd name="connsiteX11" fmla="*/ 314960 w 3566160"/>
              <a:gd name="connsiteY11" fmla="*/ 589280 h 2092960"/>
              <a:gd name="connsiteX12" fmla="*/ 254000 w 3566160"/>
              <a:gd name="connsiteY12" fmla="*/ 518160 h 2092960"/>
              <a:gd name="connsiteX13" fmla="*/ 193040 w 3566160"/>
              <a:gd name="connsiteY13" fmla="*/ 396240 h 2092960"/>
              <a:gd name="connsiteX14" fmla="*/ 81280 w 3566160"/>
              <a:gd name="connsiteY14" fmla="*/ 284480 h 2092960"/>
              <a:gd name="connsiteX15" fmla="*/ 50800 w 3566160"/>
              <a:gd name="connsiteY15" fmla="*/ 264160 h 2092960"/>
              <a:gd name="connsiteX16" fmla="*/ 0 w 3566160"/>
              <a:gd name="connsiteY16" fmla="*/ 223520 h 2092960"/>
              <a:gd name="connsiteX17" fmla="*/ 1252220 w 3566160"/>
              <a:gd name="connsiteY17" fmla="*/ 0 h 2092960"/>
              <a:gd name="connsiteX18" fmla="*/ 2316480 w 3566160"/>
              <a:gd name="connsiteY18" fmla="*/ 223520 h 2092960"/>
              <a:gd name="connsiteX19" fmla="*/ 2448560 w 3566160"/>
              <a:gd name="connsiteY19" fmla="*/ 406400 h 2092960"/>
              <a:gd name="connsiteX20" fmla="*/ 2509520 w 3566160"/>
              <a:gd name="connsiteY20" fmla="*/ 538480 h 2092960"/>
              <a:gd name="connsiteX21" fmla="*/ 2641600 w 3566160"/>
              <a:gd name="connsiteY21" fmla="*/ 650240 h 2092960"/>
              <a:gd name="connsiteX22" fmla="*/ 2702560 w 3566160"/>
              <a:gd name="connsiteY22" fmla="*/ 751840 h 2092960"/>
              <a:gd name="connsiteX23" fmla="*/ 2824480 w 3566160"/>
              <a:gd name="connsiteY23" fmla="*/ 873760 h 2092960"/>
              <a:gd name="connsiteX24" fmla="*/ 2966720 w 3566160"/>
              <a:gd name="connsiteY24" fmla="*/ 1026160 h 2092960"/>
              <a:gd name="connsiteX25" fmla="*/ 3078480 w 3566160"/>
              <a:gd name="connsiteY25" fmla="*/ 1219200 h 2092960"/>
              <a:gd name="connsiteX26" fmla="*/ 3190240 w 3566160"/>
              <a:gd name="connsiteY26" fmla="*/ 1320800 h 2092960"/>
              <a:gd name="connsiteX27" fmla="*/ 3291840 w 3566160"/>
              <a:gd name="connsiteY27" fmla="*/ 1402080 h 2092960"/>
              <a:gd name="connsiteX28" fmla="*/ 3373120 w 3566160"/>
              <a:gd name="connsiteY28" fmla="*/ 1534160 h 2092960"/>
              <a:gd name="connsiteX29" fmla="*/ 3566160 w 3566160"/>
              <a:gd name="connsiteY29" fmla="*/ 1727200 h 2092960"/>
              <a:gd name="connsiteX30" fmla="*/ 3464560 w 3566160"/>
              <a:gd name="connsiteY30" fmla="*/ 2072640 h 2092960"/>
              <a:gd name="connsiteX31" fmla="*/ 1076960 w 3566160"/>
              <a:gd name="connsiteY31" fmla="*/ 2092960 h 2092960"/>
              <a:gd name="connsiteX0" fmla="*/ 1076960 w 3566160"/>
              <a:gd name="connsiteY0" fmla="*/ 2092960 h 2092960"/>
              <a:gd name="connsiteX1" fmla="*/ 995680 w 3566160"/>
              <a:gd name="connsiteY1" fmla="*/ 1757680 h 2092960"/>
              <a:gd name="connsiteX2" fmla="*/ 944880 w 3566160"/>
              <a:gd name="connsiteY2" fmla="*/ 1625600 h 2092960"/>
              <a:gd name="connsiteX3" fmla="*/ 873760 w 3566160"/>
              <a:gd name="connsiteY3" fmla="*/ 1493520 h 2092960"/>
              <a:gd name="connsiteX4" fmla="*/ 812800 w 3566160"/>
              <a:gd name="connsiteY4" fmla="*/ 1330960 h 2092960"/>
              <a:gd name="connsiteX5" fmla="*/ 721360 w 3566160"/>
              <a:gd name="connsiteY5" fmla="*/ 1219200 h 2092960"/>
              <a:gd name="connsiteX6" fmla="*/ 690880 w 3566160"/>
              <a:gd name="connsiteY6" fmla="*/ 1137920 h 2092960"/>
              <a:gd name="connsiteX7" fmla="*/ 629920 w 3566160"/>
              <a:gd name="connsiteY7" fmla="*/ 1046480 h 2092960"/>
              <a:gd name="connsiteX8" fmla="*/ 568960 w 3566160"/>
              <a:gd name="connsiteY8" fmla="*/ 944880 h 2092960"/>
              <a:gd name="connsiteX9" fmla="*/ 497840 w 3566160"/>
              <a:gd name="connsiteY9" fmla="*/ 843280 h 2092960"/>
              <a:gd name="connsiteX10" fmla="*/ 436880 w 3566160"/>
              <a:gd name="connsiteY10" fmla="*/ 741680 h 2092960"/>
              <a:gd name="connsiteX11" fmla="*/ 314960 w 3566160"/>
              <a:gd name="connsiteY11" fmla="*/ 589280 h 2092960"/>
              <a:gd name="connsiteX12" fmla="*/ 254000 w 3566160"/>
              <a:gd name="connsiteY12" fmla="*/ 518160 h 2092960"/>
              <a:gd name="connsiteX13" fmla="*/ 193040 w 3566160"/>
              <a:gd name="connsiteY13" fmla="*/ 396240 h 2092960"/>
              <a:gd name="connsiteX14" fmla="*/ 81280 w 3566160"/>
              <a:gd name="connsiteY14" fmla="*/ 284480 h 2092960"/>
              <a:gd name="connsiteX15" fmla="*/ 50800 w 3566160"/>
              <a:gd name="connsiteY15" fmla="*/ 264160 h 2092960"/>
              <a:gd name="connsiteX16" fmla="*/ 0 w 3566160"/>
              <a:gd name="connsiteY16" fmla="*/ 223520 h 2092960"/>
              <a:gd name="connsiteX17" fmla="*/ 1252220 w 3566160"/>
              <a:gd name="connsiteY17" fmla="*/ 0 h 2092960"/>
              <a:gd name="connsiteX18" fmla="*/ 2316480 w 3566160"/>
              <a:gd name="connsiteY18" fmla="*/ 223520 h 2092960"/>
              <a:gd name="connsiteX19" fmla="*/ 2448560 w 3566160"/>
              <a:gd name="connsiteY19" fmla="*/ 406400 h 2092960"/>
              <a:gd name="connsiteX20" fmla="*/ 2509520 w 3566160"/>
              <a:gd name="connsiteY20" fmla="*/ 538480 h 2092960"/>
              <a:gd name="connsiteX21" fmla="*/ 2641600 w 3566160"/>
              <a:gd name="connsiteY21" fmla="*/ 650240 h 2092960"/>
              <a:gd name="connsiteX22" fmla="*/ 2702560 w 3566160"/>
              <a:gd name="connsiteY22" fmla="*/ 751840 h 2092960"/>
              <a:gd name="connsiteX23" fmla="*/ 2824480 w 3566160"/>
              <a:gd name="connsiteY23" fmla="*/ 873760 h 2092960"/>
              <a:gd name="connsiteX24" fmla="*/ 2966720 w 3566160"/>
              <a:gd name="connsiteY24" fmla="*/ 1026160 h 2092960"/>
              <a:gd name="connsiteX25" fmla="*/ 3078480 w 3566160"/>
              <a:gd name="connsiteY25" fmla="*/ 1219200 h 2092960"/>
              <a:gd name="connsiteX26" fmla="*/ 3190240 w 3566160"/>
              <a:gd name="connsiteY26" fmla="*/ 1320800 h 2092960"/>
              <a:gd name="connsiteX27" fmla="*/ 3291840 w 3566160"/>
              <a:gd name="connsiteY27" fmla="*/ 1402080 h 2092960"/>
              <a:gd name="connsiteX28" fmla="*/ 3373120 w 3566160"/>
              <a:gd name="connsiteY28" fmla="*/ 1534160 h 2092960"/>
              <a:gd name="connsiteX29" fmla="*/ 3566160 w 3566160"/>
              <a:gd name="connsiteY29" fmla="*/ 1727200 h 2092960"/>
              <a:gd name="connsiteX30" fmla="*/ 3464560 w 3566160"/>
              <a:gd name="connsiteY30" fmla="*/ 2072640 h 2092960"/>
              <a:gd name="connsiteX31" fmla="*/ 1076960 w 3566160"/>
              <a:gd name="connsiteY31" fmla="*/ 2092960 h 2092960"/>
              <a:gd name="connsiteX0" fmla="*/ 1076960 w 3566160"/>
              <a:gd name="connsiteY0" fmla="*/ 2092960 h 2092960"/>
              <a:gd name="connsiteX1" fmla="*/ 995680 w 3566160"/>
              <a:gd name="connsiteY1" fmla="*/ 1757680 h 2092960"/>
              <a:gd name="connsiteX2" fmla="*/ 944880 w 3566160"/>
              <a:gd name="connsiteY2" fmla="*/ 1625600 h 2092960"/>
              <a:gd name="connsiteX3" fmla="*/ 873760 w 3566160"/>
              <a:gd name="connsiteY3" fmla="*/ 1493520 h 2092960"/>
              <a:gd name="connsiteX4" fmla="*/ 812800 w 3566160"/>
              <a:gd name="connsiteY4" fmla="*/ 1330960 h 2092960"/>
              <a:gd name="connsiteX5" fmla="*/ 721360 w 3566160"/>
              <a:gd name="connsiteY5" fmla="*/ 1219200 h 2092960"/>
              <a:gd name="connsiteX6" fmla="*/ 690880 w 3566160"/>
              <a:gd name="connsiteY6" fmla="*/ 1137920 h 2092960"/>
              <a:gd name="connsiteX7" fmla="*/ 629920 w 3566160"/>
              <a:gd name="connsiteY7" fmla="*/ 1046480 h 2092960"/>
              <a:gd name="connsiteX8" fmla="*/ 568960 w 3566160"/>
              <a:gd name="connsiteY8" fmla="*/ 944880 h 2092960"/>
              <a:gd name="connsiteX9" fmla="*/ 497840 w 3566160"/>
              <a:gd name="connsiteY9" fmla="*/ 843280 h 2092960"/>
              <a:gd name="connsiteX10" fmla="*/ 436880 w 3566160"/>
              <a:gd name="connsiteY10" fmla="*/ 741680 h 2092960"/>
              <a:gd name="connsiteX11" fmla="*/ 314960 w 3566160"/>
              <a:gd name="connsiteY11" fmla="*/ 589280 h 2092960"/>
              <a:gd name="connsiteX12" fmla="*/ 254000 w 3566160"/>
              <a:gd name="connsiteY12" fmla="*/ 518160 h 2092960"/>
              <a:gd name="connsiteX13" fmla="*/ 193040 w 3566160"/>
              <a:gd name="connsiteY13" fmla="*/ 396240 h 2092960"/>
              <a:gd name="connsiteX14" fmla="*/ 81280 w 3566160"/>
              <a:gd name="connsiteY14" fmla="*/ 284480 h 2092960"/>
              <a:gd name="connsiteX15" fmla="*/ 50800 w 3566160"/>
              <a:gd name="connsiteY15" fmla="*/ 264160 h 2092960"/>
              <a:gd name="connsiteX16" fmla="*/ 0 w 3566160"/>
              <a:gd name="connsiteY16" fmla="*/ 223520 h 2092960"/>
              <a:gd name="connsiteX17" fmla="*/ 1252220 w 3566160"/>
              <a:gd name="connsiteY17" fmla="*/ 0 h 2092960"/>
              <a:gd name="connsiteX18" fmla="*/ 2316480 w 3566160"/>
              <a:gd name="connsiteY18" fmla="*/ 223520 h 2092960"/>
              <a:gd name="connsiteX19" fmla="*/ 2448560 w 3566160"/>
              <a:gd name="connsiteY19" fmla="*/ 406400 h 2092960"/>
              <a:gd name="connsiteX20" fmla="*/ 2509520 w 3566160"/>
              <a:gd name="connsiteY20" fmla="*/ 538480 h 2092960"/>
              <a:gd name="connsiteX21" fmla="*/ 2641600 w 3566160"/>
              <a:gd name="connsiteY21" fmla="*/ 650240 h 2092960"/>
              <a:gd name="connsiteX22" fmla="*/ 2702560 w 3566160"/>
              <a:gd name="connsiteY22" fmla="*/ 751840 h 2092960"/>
              <a:gd name="connsiteX23" fmla="*/ 2824480 w 3566160"/>
              <a:gd name="connsiteY23" fmla="*/ 873760 h 2092960"/>
              <a:gd name="connsiteX24" fmla="*/ 2966720 w 3566160"/>
              <a:gd name="connsiteY24" fmla="*/ 1026160 h 2092960"/>
              <a:gd name="connsiteX25" fmla="*/ 3078480 w 3566160"/>
              <a:gd name="connsiteY25" fmla="*/ 1219200 h 2092960"/>
              <a:gd name="connsiteX26" fmla="*/ 3190240 w 3566160"/>
              <a:gd name="connsiteY26" fmla="*/ 1320800 h 2092960"/>
              <a:gd name="connsiteX27" fmla="*/ 3291840 w 3566160"/>
              <a:gd name="connsiteY27" fmla="*/ 1402080 h 2092960"/>
              <a:gd name="connsiteX28" fmla="*/ 3373120 w 3566160"/>
              <a:gd name="connsiteY28" fmla="*/ 1534160 h 2092960"/>
              <a:gd name="connsiteX29" fmla="*/ 3566160 w 3566160"/>
              <a:gd name="connsiteY29" fmla="*/ 1727200 h 2092960"/>
              <a:gd name="connsiteX30" fmla="*/ 3464560 w 3566160"/>
              <a:gd name="connsiteY30" fmla="*/ 2072640 h 2092960"/>
              <a:gd name="connsiteX31" fmla="*/ 1076960 w 3566160"/>
              <a:gd name="connsiteY31" fmla="*/ 20929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66160" h="2092960">
                <a:moveTo>
                  <a:pt x="1076960" y="2092960"/>
                </a:moveTo>
                <a:lnTo>
                  <a:pt x="995680" y="1757680"/>
                </a:lnTo>
                <a:cubicBezTo>
                  <a:pt x="942077" y="1639754"/>
                  <a:pt x="944880" y="1686841"/>
                  <a:pt x="944880" y="1625600"/>
                </a:cubicBezTo>
                <a:cubicBezTo>
                  <a:pt x="881778" y="1499396"/>
                  <a:pt x="916049" y="1535809"/>
                  <a:pt x="873760" y="1493520"/>
                </a:cubicBezTo>
                <a:cubicBezTo>
                  <a:pt x="820413" y="1344148"/>
                  <a:pt x="845476" y="1396311"/>
                  <a:pt x="812800" y="1330960"/>
                </a:cubicBezTo>
                <a:cubicBezTo>
                  <a:pt x="728528" y="1225620"/>
                  <a:pt x="762188" y="1260028"/>
                  <a:pt x="721360" y="1219200"/>
                </a:cubicBezTo>
                <a:lnTo>
                  <a:pt x="690880" y="1137920"/>
                </a:lnTo>
                <a:cubicBezTo>
                  <a:pt x="627888" y="1053931"/>
                  <a:pt x="629920" y="1090507"/>
                  <a:pt x="629920" y="1046480"/>
                </a:cubicBezTo>
                <a:cubicBezTo>
                  <a:pt x="575106" y="958778"/>
                  <a:pt x="593408" y="993777"/>
                  <a:pt x="568960" y="944880"/>
                </a:cubicBezTo>
                <a:cubicBezTo>
                  <a:pt x="503456" y="857542"/>
                  <a:pt x="523146" y="893891"/>
                  <a:pt x="497840" y="843280"/>
                </a:cubicBezTo>
                <a:cubicBezTo>
                  <a:pt x="444714" y="747653"/>
                  <a:pt x="471695" y="776495"/>
                  <a:pt x="436880" y="741680"/>
                </a:cubicBezTo>
                <a:cubicBezTo>
                  <a:pt x="312756" y="596869"/>
                  <a:pt x="314960" y="661887"/>
                  <a:pt x="314960" y="589280"/>
                </a:cubicBezTo>
                <a:cubicBezTo>
                  <a:pt x="268336" y="531000"/>
                  <a:pt x="289654" y="553814"/>
                  <a:pt x="254000" y="518160"/>
                </a:cubicBezTo>
                <a:lnTo>
                  <a:pt x="193040" y="396240"/>
                </a:lnTo>
                <a:cubicBezTo>
                  <a:pt x="155787" y="358987"/>
                  <a:pt x="119887" y="320329"/>
                  <a:pt x="81280" y="284480"/>
                </a:cubicBezTo>
                <a:cubicBezTo>
                  <a:pt x="72332" y="276171"/>
                  <a:pt x="50800" y="264160"/>
                  <a:pt x="50800" y="264160"/>
                </a:cubicBezTo>
                <a:lnTo>
                  <a:pt x="0" y="223520"/>
                </a:lnTo>
                <a:cubicBezTo>
                  <a:pt x="417407" y="149013"/>
                  <a:pt x="715070" y="9193"/>
                  <a:pt x="1252220" y="0"/>
                </a:cubicBezTo>
                <a:cubicBezTo>
                  <a:pt x="1672287" y="9193"/>
                  <a:pt x="1961727" y="149013"/>
                  <a:pt x="2316480" y="223520"/>
                </a:cubicBezTo>
                <a:cubicBezTo>
                  <a:pt x="2452831" y="391337"/>
                  <a:pt x="2448560" y="316262"/>
                  <a:pt x="2448560" y="406400"/>
                </a:cubicBezTo>
                <a:lnTo>
                  <a:pt x="2509520" y="538480"/>
                </a:lnTo>
                <a:lnTo>
                  <a:pt x="2641600" y="650240"/>
                </a:lnTo>
                <a:cubicBezTo>
                  <a:pt x="2706624" y="736939"/>
                  <a:pt x="2702560" y="697653"/>
                  <a:pt x="2702560" y="751840"/>
                </a:cubicBezTo>
                <a:cubicBezTo>
                  <a:pt x="2826976" y="865888"/>
                  <a:pt x="2824480" y="808469"/>
                  <a:pt x="2824480" y="873760"/>
                </a:cubicBezTo>
                <a:cubicBezTo>
                  <a:pt x="2969115" y="1018395"/>
                  <a:pt x="2966720" y="948947"/>
                  <a:pt x="2966720" y="1026160"/>
                </a:cubicBezTo>
                <a:cubicBezTo>
                  <a:pt x="3080246" y="1211930"/>
                  <a:pt x="3078480" y="1137598"/>
                  <a:pt x="3078480" y="1219200"/>
                </a:cubicBezTo>
                <a:cubicBezTo>
                  <a:pt x="3185993" y="1305211"/>
                  <a:pt x="3160684" y="1261688"/>
                  <a:pt x="3190240" y="1320800"/>
                </a:cubicBezTo>
                <a:lnTo>
                  <a:pt x="3291840" y="1402080"/>
                </a:lnTo>
                <a:cubicBezTo>
                  <a:pt x="3374999" y="1526818"/>
                  <a:pt x="3373120" y="1475157"/>
                  <a:pt x="3373120" y="1534160"/>
                </a:cubicBezTo>
                <a:lnTo>
                  <a:pt x="3566160" y="1727200"/>
                </a:lnTo>
                <a:lnTo>
                  <a:pt x="3464560" y="2072640"/>
                </a:lnTo>
                <a:lnTo>
                  <a:pt x="1076960" y="2092960"/>
                </a:lnTo>
                <a:close/>
              </a:path>
            </a:pathLst>
          </a:custGeom>
          <a:solidFill>
            <a:srgbClr val="CC6600">
              <a:alpha val="6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6" name="Freeform 5"/>
          <p:cNvSpPr/>
          <p:nvPr/>
        </p:nvSpPr>
        <p:spPr bwMode="auto">
          <a:xfrm>
            <a:off x="1371600" y="2362200"/>
            <a:ext cx="4648200" cy="1524000"/>
          </a:xfrm>
          <a:custGeom>
            <a:avLst/>
            <a:gdLst>
              <a:gd name="connsiteX0" fmla="*/ 3393440 w 3393440"/>
              <a:gd name="connsiteY0" fmla="*/ 0 h 1587102"/>
              <a:gd name="connsiteX1" fmla="*/ 3362960 w 3393440"/>
              <a:gd name="connsiteY1" fmla="*/ 10160 h 1587102"/>
              <a:gd name="connsiteX2" fmla="*/ 3281680 w 3393440"/>
              <a:gd name="connsiteY2" fmla="*/ 111760 h 1587102"/>
              <a:gd name="connsiteX3" fmla="*/ 3261360 w 3393440"/>
              <a:gd name="connsiteY3" fmla="*/ 193040 h 1587102"/>
              <a:gd name="connsiteX4" fmla="*/ 3251200 w 3393440"/>
              <a:gd name="connsiteY4" fmla="*/ 274320 h 1587102"/>
              <a:gd name="connsiteX5" fmla="*/ 3159760 w 3393440"/>
              <a:gd name="connsiteY5" fmla="*/ 284480 h 1587102"/>
              <a:gd name="connsiteX6" fmla="*/ 3088640 w 3393440"/>
              <a:gd name="connsiteY6" fmla="*/ 314960 h 1587102"/>
              <a:gd name="connsiteX7" fmla="*/ 3027680 w 3393440"/>
              <a:gd name="connsiteY7" fmla="*/ 355600 h 1587102"/>
              <a:gd name="connsiteX8" fmla="*/ 2997200 w 3393440"/>
              <a:gd name="connsiteY8" fmla="*/ 375920 h 1587102"/>
              <a:gd name="connsiteX9" fmla="*/ 2926080 w 3393440"/>
              <a:gd name="connsiteY9" fmla="*/ 406400 h 1587102"/>
              <a:gd name="connsiteX10" fmla="*/ 2905760 w 3393440"/>
              <a:gd name="connsiteY10" fmla="*/ 436880 h 1587102"/>
              <a:gd name="connsiteX11" fmla="*/ 2865120 w 3393440"/>
              <a:gd name="connsiteY11" fmla="*/ 487680 h 1587102"/>
              <a:gd name="connsiteX12" fmla="*/ 2844800 w 3393440"/>
              <a:gd name="connsiteY12" fmla="*/ 589280 h 1587102"/>
              <a:gd name="connsiteX13" fmla="*/ 2834640 w 3393440"/>
              <a:gd name="connsiteY13" fmla="*/ 619760 h 1587102"/>
              <a:gd name="connsiteX14" fmla="*/ 2763520 w 3393440"/>
              <a:gd name="connsiteY14" fmla="*/ 660400 h 1587102"/>
              <a:gd name="connsiteX15" fmla="*/ 2661920 w 3393440"/>
              <a:gd name="connsiteY15" fmla="*/ 701040 h 1587102"/>
              <a:gd name="connsiteX16" fmla="*/ 2570480 w 3393440"/>
              <a:gd name="connsiteY16" fmla="*/ 721360 h 1587102"/>
              <a:gd name="connsiteX17" fmla="*/ 2540000 w 3393440"/>
              <a:gd name="connsiteY17" fmla="*/ 731520 h 1587102"/>
              <a:gd name="connsiteX18" fmla="*/ 2519680 w 3393440"/>
              <a:gd name="connsiteY18" fmla="*/ 792480 h 1587102"/>
              <a:gd name="connsiteX19" fmla="*/ 2509520 w 3393440"/>
              <a:gd name="connsiteY19" fmla="*/ 822960 h 1587102"/>
              <a:gd name="connsiteX20" fmla="*/ 2489200 w 3393440"/>
              <a:gd name="connsiteY20" fmla="*/ 955040 h 1587102"/>
              <a:gd name="connsiteX21" fmla="*/ 2458720 w 3393440"/>
              <a:gd name="connsiteY21" fmla="*/ 985520 h 1587102"/>
              <a:gd name="connsiteX22" fmla="*/ 2397760 w 3393440"/>
              <a:gd name="connsiteY22" fmla="*/ 1005840 h 1587102"/>
              <a:gd name="connsiteX23" fmla="*/ 2316480 w 3393440"/>
              <a:gd name="connsiteY23" fmla="*/ 1036320 h 1587102"/>
              <a:gd name="connsiteX24" fmla="*/ 1869440 w 3393440"/>
              <a:gd name="connsiteY24" fmla="*/ 1036320 h 1587102"/>
              <a:gd name="connsiteX25" fmla="*/ 1818640 w 3393440"/>
              <a:gd name="connsiteY25" fmla="*/ 1046480 h 1587102"/>
              <a:gd name="connsiteX26" fmla="*/ 1757680 w 3393440"/>
              <a:gd name="connsiteY26" fmla="*/ 1087120 h 1587102"/>
              <a:gd name="connsiteX27" fmla="*/ 1717040 w 3393440"/>
              <a:gd name="connsiteY27" fmla="*/ 1127760 h 1587102"/>
              <a:gd name="connsiteX28" fmla="*/ 1635760 w 3393440"/>
              <a:gd name="connsiteY28" fmla="*/ 1168400 h 1587102"/>
              <a:gd name="connsiteX29" fmla="*/ 1595120 w 3393440"/>
              <a:gd name="connsiteY29" fmla="*/ 1198880 h 1587102"/>
              <a:gd name="connsiteX30" fmla="*/ 1524000 w 3393440"/>
              <a:gd name="connsiteY30" fmla="*/ 1229360 h 1587102"/>
              <a:gd name="connsiteX31" fmla="*/ 1483360 w 3393440"/>
              <a:gd name="connsiteY31" fmla="*/ 1239520 h 1587102"/>
              <a:gd name="connsiteX32" fmla="*/ 802640 w 3393440"/>
              <a:gd name="connsiteY32" fmla="*/ 1249680 h 1587102"/>
              <a:gd name="connsiteX33" fmla="*/ 772160 w 3393440"/>
              <a:gd name="connsiteY33" fmla="*/ 1270000 h 1587102"/>
              <a:gd name="connsiteX34" fmla="*/ 670560 w 3393440"/>
              <a:gd name="connsiteY34" fmla="*/ 1300480 h 1587102"/>
              <a:gd name="connsiteX35" fmla="*/ 579120 w 3393440"/>
              <a:gd name="connsiteY35" fmla="*/ 1341120 h 1587102"/>
              <a:gd name="connsiteX36" fmla="*/ 538480 w 3393440"/>
              <a:gd name="connsiteY36" fmla="*/ 1371600 h 1587102"/>
              <a:gd name="connsiteX37" fmla="*/ 487680 w 3393440"/>
              <a:gd name="connsiteY37" fmla="*/ 1381760 h 1587102"/>
              <a:gd name="connsiteX38" fmla="*/ 447040 w 3393440"/>
              <a:gd name="connsiteY38" fmla="*/ 1391920 h 1587102"/>
              <a:gd name="connsiteX39" fmla="*/ 396240 w 3393440"/>
              <a:gd name="connsiteY39" fmla="*/ 1422400 h 1587102"/>
              <a:gd name="connsiteX40" fmla="*/ 355600 w 3393440"/>
              <a:gd name="connsiteY40" fmla="*/ 1432560 h 1587102"/>
              <a:gd name="connsiteX41" fmla="*/ 294640 w 3393440"/>
              <a:gd name="connsiteY41" fmla="*/ 1452880 h 1587102"/>
              <a:gd name="connsiteX42" fmla="*/ 294640 w 3393440"/>
              <a:gd name="connsiteY42" fmla="*/ 1452880 h 1587102"/>
              <a:gd name="connsiteX43" fmla="*/ 213360 w 3393440"/>
              <a:gd name="connsiteY43" fmla="*/ 1493520 h 1587102"/>
              <a:gd name="connsiteX44" fmla="*/ 182880 w 3393440"/>
              <a:gd name="connsiteY44" fmla="*/ 1503680 h 1587102"/>
              <a:gd name="connsiteX45" fmla="*/ 152400 w 3393440"/>
              <a:gd name="connsiteY45" fmla="*/ 1524000 h 1587102"/>
              <a:gd name="connsiteX46" fmla="*/ 91440 w 3393440"/>
              <a:gd name="connsiteY46" fmla="*/ 1544320 h 1587102"/>
              <a:gd name="connsiteX47" fmla="*/ 20320 w 3393440"/>
              <a:gd name="connsiteY47" fmla="*/ 1584960 h 1587102"/>
              <a:gd name="connsiteX48" fmla="*/ 0 w 3393440"/>
              <a:gd name="connsiteY48" fmla="*/ 1584960 h 15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3440" h="1587102">
                <a:moveTo>
                  <a:pt x="3393440" y="0"/>
                </a:moveTo>
                <a:cubicBezTo>
                  <a:pt x="3383280" y="3387"/>
                  <a:pt x="3371414" y="3585"/>
                  <a:pt x="3362960" y="10160"/>
                </a:cubicBezTo>
                <a:cubicBezTo>
                  <a:pt x="3326780" y="38300"/>
                  <a:pt x="3296147" y="68359"/>
                  <a:pt x="3281680" y="111760"/>
                </a:cubicBezTo>
                <a:cubicBezTo>
                  <a:pt x="3272849" y="138254"/>
                  <a:pt x="3264824" y="165328"/>
                  <a:pt x="3261360" y="193040"/>
                </a:cubicBezTo>
                <a:cubicBezTo>
                  <a:pt x="3257973" y="220133"/>
                  <a:pt x="3271495" y="256054"/>
                  <a:pt x="3251200" y="274320"/>
                </a:cubicBezTo>
                <a:cubicBezTo>
                  <a:pt x="3228405" y="294836"/>
                  <a:pt x="3190240" y="281093"/>
                  <a:pt x="3159760" y="284480"/>
                </a:cubicBezTo>
                <a:cubicBezTo>
                  <a:pt x="3128228" y="294991"/>
                  <a:pt x="3120027" y="296128"/>
                  <a:pt x="3088640" y="314960"/>
                </a:cubicBezTo>
                <a:cubicBezTo>
                  <a:pt x="3067699" y="327525"/>
                  <a:pt x="3048000" y="342053"/>
                  <a:pt x="3027680" y="355600"/>
                </a:cubicBezTo>
                <a:cubicBezTo>
                  <a:pt x="3017520" y="362373"/>
                  <a:pt x="3008122" y="370459"/>
                  <a:pt x="2997200" y="375920"/>
                </a:cubicBezTo>
                <a:cubicBezTo>
                  <a:pt x="2946981" y="401029"/>
                  <a:pt x="2970928" y="391451"/>
                  <a:pt x="2926080" y="406400"/>
                </a:cubicBezTo>
                <a:cubicBezTo>
                  <a:pt x="2919307" y="416560"/>
                  <a:pt x="2914394" y="428246"/>
                  <a:pt x="2905760" y="436880"/>
                </a:cubicBezTo>
                <a:cubicBezTo>
                  <a:pt x="2864314" y="478326"/>
                  <a:pt x="2880944" y="432298"/>
                  <a:pt x="2865120" y="487680"/>
                </a:cubicBezTo>
                <a:cubicBezTo>
                  <a:pt x="2844878" y="558528"/>
                  <a:pt x="2864759" y="499464"/>
                  <a:pt x="2844800" y="589280"/>
                </a:cubicBezTo>
                <a:cubicBezTo>
                  <a:pt x="2842477" y="599735"/>
                  <a:pt x="2841496" y="611533"/>
                  <a:pt x="2834640" y="619760"/>
                </a:cubicBezTo>
                <a:cubicBezTo>
                  <a:pt x="2805051" y="655267"/>
                  <a:pt x="2797656" y="645770"/>
                  <a:pt x="2763520" y="660400"/>
                </a:cubicBezTo>
                <a:cubicBezTo>
                  <a:pt x="2716107" y="680720"/>
                  <a:pt x="2719734" y="689477"/>
                  <a:pt x="2661920" y="701040"/>
                </a:cubicBezTo>
                <a:cubicBezTo>
                  <a:pt x="2627002" y="708024"/>
                  <a:pt x="2603959" y="711794"/>
                  <a:pt x="2570480" y="721360"/>
                </a:cubicBezTo>
                <a:cubicBezTo>
                  <a:pt x="2560182" y="724302"/>
                  <a:pt x="2550160" y="728133"/>
                  <a:pt x="2540000" y="731520"/>
                </a:cubicBezTo>
                <a:lnTo>
                  <a:pt x="2519680" y="792480"/>
                </a:lnTo>
                <a:lnTo>
                  <a:pt x="2509520" y="822960"/>
                </a:lnTo>
                <a:cubicBezTo>
                  <a:pt x="2509484" y="823251"/>
                  <a:pt x="2496957" y="939525"/>
                  <a:pt x="2489200" y="955040"/>
                </a:cubicBezTo>
                <a:cubicBezTo>
                  <a:pt x="2482774" y="967891"/>
                  <a:pt x="2471280" y="978542"/>
                  <a:pt x="2458720" y="985520"/>
                </a:cubicBezTo>
                <a:cubicBezTo>
                  <a:pt x="2439996" y="995922"/>
                  <a:pt x="2415582" y="993959"/>
                  <a:pt x="2397760" y="1005840"/>
                </a:cubicBezTo>
                <a:cubicBezTo>
                  <a:pt x="2352912" y="1035739"/>
                  <a:pt x="2379254" y="1023765"/>
                  <a:pt x="2316480" y="1036320"/>
                </a:cubicBezTo>
                <a:cubicBezTo>
                  <a:pt x="2091371" y="1028816"/>
                  <a:pt x="2053600" y="1016935"/>
                  <a:pt x="1869440" y="1036320"/>
                </a:cubicBezTo>
                <a:cubicBezTo>
                  <a:pt x="1852266" y="1038128"/>
                  <a:pt x="1835573" y="1043093"/>
                  <a:pt x="1818640" y="1046480"/>
                </a:cubicBezTo>
                <a:cubicBezTo>
                  <a:pt x="1798320" y="1060027"/>
                  <a:pt x="1774949" y="1069851"/>
                  <a:pt x="1757680" y="1087120"/>
                </a:cubicBezTo>
                <a:cubicBezTo>
                  <a:pt x="1744133" y="1100667"/>
                  <a:pt x="1732980" y="1117133"/>
                  <a:pt x="1717040" y="1127760"/>
                </a:cubicBezTo>
                <a:cubicBezTo>
                  <a:pt x="1691836" y="1144563"/>
                  <a:pt x="1659993" y="1150225"/>
                  <a:pt x="1635760" y="1168400"/>
                </a:cubicBezTo>
                <a:cubicBezTo>
                  <a:pt x="1622213" y="1178560"/>
                  <a:pt x="1609479" y="1189905"/>
                  <a:pt x="1595120" y="1198880"/>
                </a:cubicBezTo>
                <a:cubicBezTo>
                  <a:pt x="1572305" y="1213140"/>
                  <a:pt x="1549471" y="1222083"/>
                  <a:pt x="1524000" y="1229360"/>
                </a:cubicBezTo>
                <a:cubicBezTo>
                  <a:pt x="1510574" y="1233196"/>
                  <a:pt x="1496907" y="1236133"/>
                  <a:pt x="1483360" y="1239520"/>
                </a:cubicBezTo>
                <a:cubicBezTo>
                  <a:pt x="1290257" y="1235658"/>
                  <a:pt x="1015947" y="1207019"/>
                  <a:pt x="802640" y="1249680"/>
                </a:cubicBezTo>
                <a:cubicBezTo>
                  <a:pt x="790666" y="1252075"/>
                  <a:pt x="783318" y="1265041"/>
                  <a:pt x="772160" y="1270000"/>
                </a:cubicBezTo>
                <a:cubicBezTo>
                  <a:pt x="740357" y="1284135"/>
                  <a:pt x="704336" y="1292036"/>
                  <a:pt x="670560" y="1300480"/>
                </a:cubicBezTo>
                <a:cubicBezTo>
                  <a:pt x="605134" y="1365906"/>
                  <a:pt x="683471" y="1299379"/>
                  <a:pt x="579120" y="1341120"/>
                </a:cubicBezTo>
                <a:cubicBezTo>
                  <a:pt x="563398" y="1347409"/>
                  <a:pt x="553954" y="1364723"/>
                  <a:pt x="538480" y="1371600"/>
                </a:cubicBezTo>
                <a:cubicBezTo>
                  <a:pt x="522700" y="1378613"/>
                  <a:pt x="504537" y="1378014"/>
                  <a:pt x="487680" y="1381760"/>
                </a:cubicBezTo>
                <a:cubicBezTo>
                  <a:pt x="474049" y="1384789"/>
                  <a:pt x="460587" y="1388533"/>
                  <a:pt x="447040" y="1391920"/>
                </a:cubicBezTo>
                <a:cubicBezTo>
                  <a:pt x="430107" y="1402080"/>
                  <a:pt x="414285" y="1414380"/>
                  <a:pt x="396240" y="1422400"/>
                </a:cubicBezTo>
                <a:cubicBezTo>
                  <a:pt x="383480" y="1428071"/>
                  <a:pt x="368975" y="1428548"/>
                  <a:pt x="355600" y="1432560"/>
                </a:cubicBezTo>
                <a:cubicBezTo>
                  <a:pt x="335084" y="1438715"/>
                  <a:pt x="314960" y="1446107"/>
                  <a:pt x="294640" y="1452880"/>
                </a:cubicBezTo>
                <a:lnTo>
                  <a:pt x="294640" y="1452880"/>
                </a:lnTo>
                <a:cubicBezTo>
                  <a:pt x="267547" y="1466427"/>
                  <a:pt x="242097" y="1483941"/>
                  <a:pt x="213360" y="1493520"/>
                </a:cubicBezTo>
                <a:cubicBezTo>
                  <a:pt x="203200" y="1496907"/>
                  <a:pt x="192459" y="1498891"/>
                  <a:pt x="182880" y="1503680"/>
                </a:cubicBezTo>
                <a:cubicBezTo>
                  <a:pt x="171958" y="1509141"/>
                  <a:pt x="163558" y="1519041"/>
                  <a:pt x="152400" y="1524000"/>
                </a:cubicBezTo>
                <a:cubicBezTo>
                  <a:pt x="132827" y="1532699"/>
                  <a:pt x="109262" y="1532439"/>
                  <a:pt x="91440" y="1544320"/>
                </a:cubicBezTo>
                <a:cubicBezTo>
                  <a:pt x="69143" y="1559185"/>
                  <a:pt x="46101" y="1576366"/>
                  <a:pt x="20320" y="1584960"/>
                </a:cubicBezTo>
                <a:cubicBezTo>
                  <a:pt x="13894" y="1587102"/>
                  <a:pt x="6773" y="1584960"/>
                  <a:pt x="0" y="1584960"/>
                </a:cubicBezTo>
              </a:path>
            </a:pathLst>
          </a:custGeom>
          <a:noFill/>
          <a:ln w="889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8" name="Right Arrow 7"/>
          <p:cNvSpPr/>
          <p:nvPr/>
        </p:nvSpPr>
        <p:spPr bwMode="auto">
          <a:xfrm rot="10800000">
            <a:off x="5562600" y="2743200"/>
            <a:ext cx="1524000" cy="533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9" name="Right Arrow 8"/>
          <p:cNvSpPr/>
          <p:nvPr/>
        </p:nvSpPr>
        <p:spPr bwMode="auto">
          <a:xfrm>
            <a:off x="990600" y="2743200"/>
            <a:ext cx="1524000" cy="533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0" name="Text Box 4"/>
          <p:cNvSpPr txBox="1">
            <a:spLocks noChangeArrowheads="1"/>
          </p:cNvSpPr>
          <p:nvPr/>
        </p:nvSpPr>
        <p:spPr bwMode="auto">
          <a:xfrm>
            <a:off x="685800" y="762000"/>
            <a:ext cx="7772400" cy="646331"/>
          </a:xfrm>
          <a:prstGeom prst="rect">
            <a:avLst/>
          </a:prstGeom>
          <a:noFill/>
          <a:ln w="9525">
            <a:noFill/>
            <a:miter lim="800000"/>
            <a:headEnd/>
            <a:tailEnd/>
          </a:ln>
        </p:spPr>
        <p:txBody>
          <a:bodyPr wrap="square">
            <a:spAutoFit/>
          </a:bodyPr>
          <a:lstStyle/>
          <a:p>
            <a:pPr algn="ctr">
              <a:spcBef>
                <a:spcPct val="50000"/>
              </a:spcBef>
            </a:pPr>
            <a:r>
              <a:rPr lang="en-US" sz="3600" dirty="0">
                <a:solidFill>
                  <a:schemeClr val="tx1"/>
                </a:solidFill>
              </a:rPr>
              <a:t>Crust Shortens and Sediments Fold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81" name="Picture 1"/>
          <p:cNvPicPr>
            <a:picLocks noChangeAspect="1" noChangeArrowheads="1"/>
          </p:cNvPicPr>
          <p:nvPr/>
        </p:nvPicPr>
        <p:blipFill>
          <a:blip r:embed="rId3" cstate="print"/>
          <a:srcRect/>
          <a:stretch>
            <a:fillRect/>
          </a:stretch>
        </p:blipFill>
        <p:spPr bwMode="auto">
          <a:xfrm>
            <a:off x="-150128" y="0"/>
            <a:ext cx="9517052" cy="6858000"/>
          </a:xfrm>
          <a:prstGeom prst="rect">
            <a:avLst/>
          </a:prstGeom>
          <a:noFill/>
          <a:ln w="9525">
            <a:noFill/>
            <a:miter lim="800000"/>
            <a:headEnd/>
            <a:tailEnd/>
          </a:ln>
        </p:spPr>
      </p:pic>
      <p:sp>
        <p:nvSpPr>
          <p:cNvPr id="3" name="Text Box 4"/>
          <p:cNvSpPr txBox="1">
            <a:spLocks noChangeArrowheads="1"/>
          </p:cNvSpPr>
          <p:nvPr/>
        </p:nvSpPr>
        <p:spPr bwMode="auto">
          <a:xfrm>
            <a:off x="0" y="1185080"/>
            <a:ext cx="9347200" cy="584775"/>
          </a:xfrm>
          <a:prstGeom prst="rect">
            <a:avLst/>
          </a:prstGeom>
          <a:noFill/>
          <a:ln w="9525">
            <a:noFill/>
            <a:miter lim="800000"/>
            <a:headEnd/>
            <a:tailEnd/>
          </a:ln>
        </p:spPr>
        <p:txBody>
          <a:bodyPr wrap="square">
            <a:spAutoFit/>
          </a:bodyPr>
          <a:lstStyle/>
          <a:p>
            <a:pPr algn="ctr">
              <a:spcBef>
                <a:spcPct val="50000"/>
              </a:spcBef>
            </a:pPr>
            <a:r>
              <a:rPr lang="en-US" sz="3200" dirty="0">
                <a:solidFill>
                  <a:schemeClr val="tx1"/>
                </a:solidFill>
              </a:rPr>
              <a:t>Fish Creek Cuts Canyon Across Folded Sediments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7" name="Picture 5" descr="A cliff displaying layers of sandstone and conglomerate with a human for scale">
            <a:hlinkClick r:id="rId3"/>
          </p:cNvPr>
          <p:cNvPicPr>
            <a:picLocks noChangeAspect="1" noChangeArrowheads="1"/>
          </p:cNvPicPr>
          <p:nvPr/>
        </p:nvPicPr>
        <p:blipFill>
          <a:blip r:embed="rId4" cstate="print"/>
          <a:srcRect/>
          <a:stretch>
            <a:fillRect/>
          </a:stretch>
        </p:blipFill>
        <p:spPr bwMode="auto">
          <a:xfrm>
            <a:off x="2000250" y="0"/>
            <a:ext cx="5143499" cy="6858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http://www.mountainbikebill.com/images/Trails/ABDSP/ABDSP-20DEC08-128.jpg"/>
          <p:cNvPicPr>
            <a:picLocks noChangeAspect="1" noChangeArrowheads="1"/>
          </p:cNvPicPr>
          <p:nvPr/>
        </p:nvPicPr>
        <p:blipFill>
          <a:blip r:embed="rId3" cstate="print"/>
          <a:srcRect/>
          <a:stretch>
            <a:fillRect/>
          </a:stretch>
        </p:blipFill>
        <p:spPr bwMode="auto">
          <a:xfrm>
            <a:off x="-574325" y="0"/>
            <a:ext cx="10292649"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Group 2"/>
          <p:cNvGraphicFramePr>
            <a:graphicFrameLocks noGrp="1"/>
          </p:cNvGraphicFramePr>
          <p:nvPr>
            <p:extLst>
              <p:ext uri="{D42A27DB-BD31-4B8C-83A1-F6EECF244321}">
                <p14:modId xmlns:p14="http://schemas.microsoft.com/office/powerpoint/2010/main" val="3481788535"/>
              </p:ext>
            </p:extLst>
          </p:nvPr>
        </p:nvGraphicFramePr>
        <p:xfrm>
          <a:off x="1752600" y="223838"/>
          <a:ext cx="5581650" cy="6410326"/>
        </p:xfrm>
        <a:graphic>
          <a:graphicData uri="http://schemas.openxmlformats.org/drawingml/2006/table">
            <a:tbl>
              <a:tblPr/>
              <a:tblGrid>
                <a:gridCol w="912813">
                  <a:extLst>
                    <a:ext uri="{9D8B030D-6E8A-4147-A177-3AD203B41FA5}">
                      <a16:colId xmlns:a16="http://schemas.microsoft.com/office/drawing/2014/main" val="20000"/>
                    </a:ext>
                  </a:extLst>
                </a:gridCol>
                <a:gridCol w="2820987">
                  <a:extLst>
                    <a:ext uri="{9D8B030D-6E8A-4147-A177-3AD203B41FA5}">
                      <a16:colId xmlns:a16="http://schemas.microsoft.com/office/drawing/2014/main" val="20001"/>
                    </a:ext>
                  </a:extLst>
                </a:gridCol>
                <a:gridCol w="1847850">
                  <a:extLst>
                    <a:ext uri="{9D8B030D-6E8A-4147-A177-3AD203B41FA5}">
                      <a16:colId xmlns:a16="http://schemas.microsoft.com/office/drawing/2014/main"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EVENTS</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ERA</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Translation,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Transtension, Transpression, </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Under-plating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Uplift</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Un-roofing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Undulating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EARLY CENOZOIC</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Magmatic Madness</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Metamorphism</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MESOZOIC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Stable Shelf Sedimentation</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PALEOZOIC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WordArt 32"/>
          <p:cNvSpPr>
            <a:spLocks noChangeArrowheads="1" noChangeShapeType="1" noTextEdit="1"/>
          </p:cNvSpPr>
          <p:nvPr/>
        </p:nvSpPr>
        <p:spPr bwMode="auto">
          <a:xfrm rot="-5400000">
            <a:off x="1909762" y="12144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5" name="WordArt 33"/>
          <p:cNvSpPr>
            <a:spLocks noChangeArrowheads="1" noChangeShapeType="1" noTextEdit="1"/>
          </p:cNvSpPr>
          <p:nvPr/>
        </p:nvSpPr>
        <p:spPr bwMode="auto">
          <a:xfrm rot="-5400000">
            <a:off x="1971675" y="2676525"/>
            <a:ext cx="514350"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6" name="WordArt 34"/>
          <p:cNvSpPr>
            <a:spLocks noChangeArrowheads="1" noChangeShapeType="1" noTextEdit="1"/>
          </p:cNvSpPr>
          <p:nvPr/>
        </p:nvSpPr>
        <p:spPr bwMode="auto">
          <a:xfrm rot="-5400000">
            <a:off x="1909762" y="41862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
        <p:nvSpPr>
          <p:cNvPr id="7" name="WordArt 35"/>
          <p:cNvSpPr>
            <a:spLocks noChangeArrowheads="1" noChangeShapeType="1" noTextEdit="1"/>
          </p:cNvSpPr>
          <p:nvPr/>
        </p:nvSpPr>
        <p:spPr bwMode="auto">
          <a:xfrm rot="-5400000">
            <a:off x="1909762" y="55578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saf"/>
          <p:cNvPicPr>
            <a:picLocks noChangeAspect="1" noChangeArrowheads="1"/>
          </p:cNvPicPr>
          <p:nvPr/>
        </p:nvPicPr>
        <p:blipFill>
          <a:blip r:embed="rId3" cstate="print"/>
          <a:srcRect/>
          <a:stretch>
            <a:fillRect/>
          </a:stretch>
        </p:blipFill>
        <p:spPr bwMode="auto">
          <a:xfrm>
            <a:off x="647700" y="0"/>
            <a:ext cx="7848600" cy="6819900"/>
          </a:xfrm>
          <a:prstGeom prst="rect">
            <a:avLst/>
          </a:prstGeom>
          <a:noFill/>
          <a:ln w="9525">
            <a:noFill/>
            <a:miter lim="800000"/>
            <a:headEnd/>
            <a:tailEnd/>
          </a:ln>
        </p:spPr>
      </p:pic>
      <p:sp>
        <p:nvSpPr>
          <p:cNvPr id="3" name="Freeform 2"/>
          <p:cNvSpPr/>
          <p:nvPr/>
        </p:nvSpPr>
        <p:spPr bwMode="auto">
          <a:xfrm>
            <a:off x="2286000" y="663787"/>
            <a:ext cx="2104813" cy="6112933"/>
          </a:xfrm>
          <a:custGeom>
            <a:avLst/>
            <a:gdLst>
              <a:gd name="connsiteX0" fmla="*/ 0 w 2104813"/>
              <a:gd name="connsiteY0" fmla="*/ 6112933 h 6112933"/>
              <a:gd name="connsiteX1" fmla="*/ 690880 w 2104813"/>
              <a:gd name="connsiteY1" fmla="*/ 4111413 h 6112933"/>
              <a:gd name="connsiteX2" fmla="*/ 1209040 w 2104813"/>
              <a:gd name="connsiteY2" fmla="*/ 2800773 h 6112933"/>
              <a:gd name="connsiteX3" fmla="*/ 1584960 w 2104813"/>
              <a:gd name="connsiteY3" fmla="*/ 1622213 h 6112933"/>
              <a:gd name="connsiteX4" fmla="*/ 1930400 w 2104813"/>
              <a:gd name="connsiteY4" fmla="*/ 687493 h 6112933"/>
              <a:gd name="connsiteX5" fmla="*/ 2092960 w 2104813"/>
              <a:gd name="connsiteY5" fmla="*/ 209973 h 6112933"/>
              <a:gd name="connsiteX6" fmla="*/ 1971040 w 2104813"/>
              <a:gd name="connsiteY6" fmla="*/ 108373 h 6112933"/>
              <a:gd name="connsiteX7" fmla="*/ 1290320 w 2104813"/>
              <a:gd name="connsiteY7" fmla="*/ 16933 h 6112933"/>
              <a:gd name="connsiteX8" fmla="*/ 1117600 w 2104813"/>
              <a:gd name="connsiteY8" fmla="*/ 6773 h 611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813" h="6112933">
                <a:moveTo>
                  <a:pt x="0" y="6112933"/>
                </a:moveTo>
                <a:cubicBezTo>
                  <a:pt x="244686" y="5388186"/>
                  <a:pt x="489373" y="4663440"/>
                  <a:pt x="690880" y="4111413"/>
                </a:cubicBezTo>
                <a:cubicBezTo>
                  <a:pt x="892387" y="3559386"/>
                  <a:pt x="1060027" y="3215640"/>
                  <a:pt x="1209040" y="2800773"/>
                </a:cubicBezTo>
                <a:cubicBezTo>
                  <a:pt x="1358053" y="2385906"/>
                  <a:pt x="1464733" y="1974426"/>
                  <a:pt x="1584960" y="1622213"/>
                </a:cubicBezTo>
                <a:cubicBezTo>
                  <a:pt x="1705187" y="1270000"/>
                  <a:pt x="1845733" y="922866"/>
                  <a:pt x="1930400" y="687493"/>
                </a:cubicBezTo>
                <a:cubicBezTo>
                  <a:pt x="2015067" y="452120"/>
                  <a:pt x="2086187" y="306493"/>
                  <a:pt x="2092960" y="209973"/>
                </a:cubicBezTo>
                <a:cubicBezTo>
                  <a:pt x="2099733" y="113453"/>
                  <a:pt x="2104813" y="140546"/>
                  <a:pt x="1971040" y="108373"/>
                </a:cubicBezTo>
                <a:cubicBezTo>
                  <a:pt x="1837267" y="76200"/>
                  <a:pt x="1432560" y="33866"/>
                  <a:pt x="1290320" y="16933"/>
                </a:cubicBezTo>
                <a:cubicBezTo>
                  <a:pt x="1148080" y="0"/>
                  <a:pt x="1132840" y="3386"/>
                  <a:pt x="1117600" y="6773"/>
                </a:cubicBezTo>
              </a:path>
            </a:pathLst>
          </a:cu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4" name="TextBox 3"/>
          <p:cNvSpPr txBox="1"/>
          <p:nvPr/>
        </p:nvSpPr>
        <p:spPr>
          <a:xfrm>
            <a:off x="2781300" y="0"/>
            <a:ext cx="2636520" cy="461665"/>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Transpression</a:t>
            </a:r>
          </a:p>
        </p:txBody>
      </p:sp>
      <p:sp>
        <p:nvSpPr>
          <p:cNvPr id="5" name="TextBox 4"/>
          <p:cNvSpPr txBox="1"/>
          <p:nvPr/>
        </p:nvSpPr>
        <p:spPr>
          <a:xfrm rot="17419479">
            <a:off x="3108581" y="1270767"/>
            <a:ext cx="2001765" cy="707886"/>
          </a:xfrm>
          <a:prstGeom prst="rect">
            <a:avLst/>
          </a:prstGeom>
          <a:noFill/>
        </p:spPr>
        <p:txBody>
          <a:bodyPr wrap="square" rtlCol="0">
            <a:spAutoFit/>
          </a:bodyPr>
          <a:lstStyle/>
          <a:p>
            <a:pPr algn="ctr"/>
            <a:r>
              <a:rPr lang="en-US" sz="2000" b="1" dirty="0">
                <a:solidFill>
                  <a:srgbClr val="FFFFFF"/>
                </a:solidFill>
                <a:effectLst>
                  <a:outerShdw blurRad="38100" dist="38100" dir="2700000" algn="tl">
                    <a:srgbClr val="000000">
                      <a:alpha val="43137"/>
                    </a:srgbClr>
                  </a:outerShdw>
                </a:effectLst>
                <a:latin typeface="Arial" pitchFamily="34" charset="0"/>
                <a:cs typeface="Arial" pitchFamily="34" charset="0"/>
              </a:rPr>
              <a:t>San Andreas Fault</a:t>
            </a:r>
          </a:p>
        </p:txBody>
      </p:sp>
      <p:sp>
        <p:nvSpPr>
          <p:cNvPr id="6" name="Right Arrow 5"/>
          <p:cNvSpPr/>
          <p:nvPr/>
        </p:nvSpPr>
        <p:spPr bwMode="auto">
          <a:xfrm rot="6535407">
            <a:off x="3815080" y="2743200"/>
            <a:ext cx="1524000" cy="533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7" name="Right Arrow 6"/>
          <p:cNvSpPr/>
          <p:nvPr/>
        </p:nvSpPr>
        <p:spPr bwMode="auto">
          <a:xfrm rot="17335407">
            <a:off x="1864360" y="2743200"/>
            <a:ext cx="1524000" cy="533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8" name="TextBox 7"/>
          <p:cNvSpPr txBox="1"/>
          <p:nvPr/>
        </p:nvSpPr>
        <p:spPr>
          <a:xfrm>
            <a:off x="4838700" y="487680"/>
            <a:ext cx="3589020" cy="523220"/>
          </a:xfrm>
          <a:prstGeom prst="rect">
            <a:avLst/>
          </a:prstGeom>
          <a:noFill/>
          <a:scene3d>
            <a:camera prst="isometricOffAxis2Top">
              <a:rot lat="18670720" lon="21291227" rev="300000"/>
            </a:camera>
            <a:lightRig rig="threePt" dir="t"/>
          </a:scene3d>
        </p:spPr>
        <p:txBody>
          <a:bodyPr wrap="square" rtlCol="0">
            <a:spAutoFit/>
          </a:bodyPr>
          <a:lstStyle/>
          <a:p>
            <a:pPr algn="ctr"/>
            <a:r>
              <a:rPr lang="en-US" b="1" i="1" dirty="0">
                <a:solidFill>
                  <a:srgbClr val="FFFFFF"/>
                </a:solidFill>
                <a:effectLst>
                  <a:outerShdw blurRad="38100" dist="38100" dir="2700000" algn="tl">
                    <a:srgbClr val="000000">
                      <a:alpha val="43137"/>
                    </a:srgbClr>
                  </a:outerShdw>
                </a:effectLst>
                <a:latin typeface="Arial" pitchFamily="34" charset="0"/>
                <a:cs typeface="Arial" pitchFamily="34" charset="0"/>
              </a:rPr>
              <a:t>Transverse Ranges</a:t>
            </a:r>
          </a:p>
        </p:txBody>
      </p:sp>
      <p:sp>
        <p:nvSpPr>
          <p:cNvPr id="9" name="TextBox 8"/>
          <p:cNvSpPr txBox="1"/>
          <p:nvPr/>
        </p:nvSpPr>
        <p:spPr>
          <a:xfrm>
            <a:off x="0" y="411480"/>
            <a:ext cx="3589020" cy="523220"/>
          </a:xfrm>
          <a:prstGeom prst="rect">
            <a:avLst/>
          </a:prstGeom>
          <a:noFill/>
          <a:scene3d>
            <a:camera prst="isometricOffAxis2Top">
              <a:rot lat="18670720" lon="21291227" rev="300000"/>
            </a:camera>
            <a:lightRig rig="threePt" dir="t"/>
          </a:scene3d>
        </p:spPr>
        <p:txBody>
          <a:bodyPr wrap="square" rtlCol="0">
            <a:spAutoFit/>
          </a:bodyPr>
          <a:lstStyle/>
          <a:p>
            <a:pPr algn="ctr"/>
            <a:r>
              <a:rPr lang="en-US" b="1" i="1" dirty="0">
                <a:solidFill>
                  <a:srgbClr val="FFFFFF"/>
                </a:solidFill>
                <a:effectLst>
                  <a:outerShdw blurRad="38100" dist="38100" dir="2700000" algn="tl">
                    <a:srgbClr val="000000">
                      <a:alpha val="43137"/>
                    </a:srgbClr>
                  </a:outerShdw>
                </a:effectLst>
                <a:latin typeface="Arial" pitchFamily="34" charset="0"/>
                <a:cs typeface="Arial" pitchFamily="34" charset="0"/>
              </a:rPr>
              <a:t>San Jacinto</a:t>
            </a:r>
          </a:p>
        </p:txBody>
      </p:sp>
      <p:sp>
        <p:nvSpPr>
          <p:cNvPr id="10" name="TextBox 9"/>
          <p:cNvSpPr txBox="1"/>
          <p:nvPr/>
        </p:nvSpPr>
        <p:spPr>
          <a:xfrm>
            <a:off x="5265420" y="2367657"/>
            <a:ext cx="1958340" cy="1077218"/>
          </a:xfrm>
          <a:prstGeom prst="rect">
            <a:avLst/>
          </a:prstGeom>
          <a:noFill/>
        </p:spPr>
        <p:txBody>
          <a:bodyPr wrap="square" rtlCol="0">
            <a:spAutoFit/>
          </a:bodyPr>
          <a:lstStyle/>
          <a:p>
            <a:pPr algn="ctr"/>
            <a:r>
              <a:rPr lang="en-US" sz="3200" b="1" i="1" dirty="0">
                <a:solidFill>
                  <a:srgbClr val="FFFF00"/>
                </a:solidFill>
                <a:effectLst>
                  <a:outerShdw blurRad="38100" dist="38100" dir="2700000" algn="tl">
                    <a:srgbClr val="000000">
                      <a:alpha val="43137"/>
                    </a:srgbClr>
                  </a:outerShdw>
                </a:effectLst>
                <a:latin typeface="Arial" pitchFamily="34" charset="0"/>
                <a:cs typeface="Arial" pitchFamily="34" charset="0"/>
              </a:rPr>
              <a:t>Mecca Hills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2.static.flickr.com/1287/993799846_4c635a83c8_o.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sp>
        <p:nvSpPr>
          <p:cNvPr id="8" name="Rectangle 7"/>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5" name="Left Arrow 4"/>
          <p:cNvSpPr/>
          <p:nvPr/>
        </p:nvSpPr>
        <p:spPr bwMode="auto">
          <a:xfrm rot="5400000">
            <a:off x="6984758" y="5038918"/>
            <a:ext cx="1862644"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0" name="Left Arrow 9"/>
          <p:cNvSpPr/>
          <p:nvPr/>
        </p:nvSpPr>
        <p:spPr bwMode="auto">
          <a:xfrm rot="5400000">
            <a:off x="2598140" y="5167434"/>
            <a:ext cx="1605611"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1" name="Left Arrow 10"/>
          <p:cNvSpPr/>
          <p:nvPr/>
        </p:nvSpPr>
        <p:spPr bwMode="auto">
          <a:xfrm rot="5400000">
            <a:off x="5191214" y="5358504"/>
            <a:ext cx="1223471"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2" name="TextBox 11"/>
          <p:cNvSpPr txBox="1"/>
          <p:nvPr/>
        </p:nvSpPr>
        <p:spPr>
          <a:xfrm>
            <a:off x="7248251" y="3795814"/>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13" name="TextBox 12"/>
          <p:cNvSpPr txBox="1"/>
          <p:nvPr/>
        </p:nvSpPr>
        <p:spPr>
          <a:xfrm>
            <a:off x="1914252" y="3770793"/>
            <a:ext cx="2166428"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Continental Borderland</a:t>
            </a:r>
          </a:p>
        </p:txBody>
      </p:sp>
      <p:sp>
        <p:nvSpPr>
          <p:cNvPr id="14" name="TextBox 13"/>
          <p:cNvSpPr txBox="1"/>
          <p:nvPr/>
        </p:nvSpPr>
        <p:spPr>
          <a:xfrm>
            <a:off x="4959978" y="3650238"/>
            <a:ext cx="2166428"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Peninsular Ranges</a:t>
            </a:r>
          </a:p>
        </p:txBody>
      </p:sp>
      <p:sp>
        <p:nvSpPr>
          <p:cNvPr id="15" name="TextBox 14"/>
          <p:cNvSpPr txBox="1"/>
          <p:nvPr/>
        </p:nvSpPr>
        <p:spPr>
          <a:xfrm>
            <a:off x="6523630" y="2842747"/>
            <a:ext cx="2620370" cy="338554"/>
          </a:xfrm>
          <a:prstGeom prst="rect">
            <a:avLst/>
          </a:prstGeom>
          <a:noFill/>
        </p:spPr>
        <p:txBody>
          <a:bodyPr wrap="square" rtlCol="0">
            <a:spAutoFit/>
          </a:bodyPr>
          <a:lstStyle/>
          <a:p>
            <a:pPr algn="ctr"/>
            <a:r>
              <a:rPr lang="en-US" sz="1600" b="1" dirty="0">
                <a:solidFill>
                  <a:srgbClr val="FF0000"/>
                </a:solidFill>
                <a:latin typeface="Arial" pitchFamily="34" charset="0"/>
                <a:cs typeface="Arial" pitchFamily="34" charset="0"/>
              </a:rPr>
              <a:t>Below Sea Level</a:t>
            </a:r>
          </a:p>
        </p:txBody>
      </p:sp>
      <p:cxnSp>
        <p:nvCxnSpPr>
          <p:cNvPr id="16" name="Straight Arrow Connector 15"/>
          <p:cNvCxnSpPr>
            <a:endCxn id="12" idx="0"/>
          </p:cNvCxnSpPr>
          <p:nvPr/>
        </p:nvCxnSpPr>
        <p:spPr bwMode="auto">
          <a:xfrm>
            <a:off x="7847463" y="3179928"/>
            <a:ext cx="24771" cy="615886"/>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7" name="Text Box 3"/>
          <p:cNvSpPr txBox="1">
            <a:spLocks noChangeArrowheads="1"/>
          </p:cNvSpPr>
          <p:nvPr/>
        </p:nvSpPr>
        <p:spPr bwMode="auto">
          <a:xfrm>
            <a:off x="2885032" y="240163"/>
            <a:ext cx="3373935" cy="523220"/>
          </a:xfrm>
          <a:prstGeom prst="rect">
            <a:avLst/>
          </a:prstGeom>
          <a:noFill/>
          <a:ln w="38100">
            <a:noFill/>
            <a:miter lim="800000"/>
            <a:headEnd/>
            <a:tailEnd/>
          </a:ln>
          <a:effectLst/>
        </p:spPr>
        <p:txBody>
          <a:bodyPr wrap="square">
            <a:spAutoFit/>
          </a:bodyPr>
          <a:lstStyle/>
          <a:p>
            <a:pPr algn="ctr">
              <a:spcBef>
                <a:spcPct val="50000"/>
              </a:spcBef>
            </a:pPr>
            <a:r>
              <a:rPr lang="en-US" b="1" dirty="0">
                <a:solidFill>
                  <a:schemeClr val="tx1"/>
                </a:solidFill>
                <a:latin typeface="Arial" pitchFamily="34" charset="0"/>
                <a:cs typeface="Arial" pitchFamily="34" charset="0"/>
              </a:rPr>
              <a:t>Structural Effects</a:t>
            </a:r>
          </a:p>
        </p:txBody>
      </p:sp>
      <p:graphicFrame>
        <p:nvGraphicFramePr>
          <p:cNvPr id="18" name="Group 2"/>
          <p:cNvGraphicFramePr>
            <a:graphicFrameLocks noGrp="1"/>
          </p:cNvGraphicFramePr>
          <p:nvPr>
            <p:extLst>
              <p:ext uri="{D42A27DB-BD31-4B8C-83A1-F6EECF244321}">
                <p14:modId xmlns:p14="http://schemas.microsoft.com/office/powerpoint/2010/main" val="3246528478"/>
              </p:ext>
            </p:extLst>
          </p:nvPr>
        </p:nvGraphicFramePr>
        <p:xfrm>
          <a:off x="1781175" y="1125464"/>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833355">
                  <a:extLst>
                    <a:ext uri="{9D8B030D-6E8A-4147-A177-3AD203B41FA5}">
                      <a16:colId xmlns:a16="http://schemas.microsoft.com/office/drawing/2014/main" val="20001"/>
                    </a:ext>
                  </a:extLst>
                </a:gridCol>
                <a:gridCol w="1835482">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Translation,</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 Transtension, </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Transpression,</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 </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WordArt 32"/>
          <p:cNvSpPr>
            <a:spLocks noChangeArrowheads="1" noChangeShapeType="1" noTextEdit="1"/>
          </p:cNvSpPr>
          <p:nvPr/>
        </p:nvSpPr>
        <p:spPr bwMode="auto">
          <a:xfrm rot="-5400000">
            <a:off x="1923411" y="1470297"/>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Tree>
    <p:extLst>
      <p:ext uri="{BB962C8B-B14F-4D97-AF65-F5344CB8AC3E}">
        <p14:creationId xmlns:p14="http://schemas.microsoft.com/office/powerpoint/2010/main" val="2513915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101851" y="4161304"/>
            <a:ext cx="13040611" cy="2788136"/>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3373873743"/>
              </p:ext>
            </p:extLst>
          </p:nvPr>
        </p:nvGraphicFramePr>
        <p:xfrm>
          <a:off x="1752600" y="666478"/>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793691">
                  <a:extLst>
                    <a:ext uri="{9D8B030D-6E8A-4147-A177-3AD203B41FA5}">
                      <a16:colId xmlns:a16="http://schemas.microsoft.com/office/drawing/2014/main" val="20001"/>
                    </a:ext>
                  </a:extLst>
                </a:gridCol>
                <a:gridCol w="1875146">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Termination of subduction</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 Thermal expansion, Tilting, Translation, Transtension, 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109319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cxnSp>
        <p:nvCxnSpPr>
          <p:cNvPr id="14" name="Straight Arrow Connector 13"/>
          <p:cNvCxnSpPr/>
          <p:nvPr/>
        </p:nvCxnSpPr>
        <p:spPr bwMode="auto">
          <a:xfrm flipH="1">
            <a:off x="1325880" y="3825240"/>
            <a:ext cx="1005840" cy="111252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8" name="TextBox 17"/>
          <p:cNvSpPr txBox="1"/>
          <p:nvPr/>
        </p:nvSpPr>
        <p:spPr>
          <a:xfrm>
            <a:off x="1151708" y="3090932"/>
            <a:ext cx="2549434"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Formation of oceanic crust ends</a:t>
            </a:r>
          </a:p>
        </p:txBody>
      </p:sp>
      <p:sp>
        <p:nvSpPr>
          <p:cNvPr id="27" name="Freeform 26"/>
          <p:cNvSpPr/>
          <p:nvPr/>
        </p:nvSpPr>
        <p:spPr bwMode="auto">
          <a:xfrm>
            <a:off x="4358641" y="5516880"/>
            <a:ext cx="4666956" cy="516988"/>
          </a:xfrm>
          <a:custGeom>
            <a:avLst/>
            <a:gdLst>
              <a:gd name="connsiteX0" fmla="*/ 0 w 4130040"/>
              <a:gd name="connsiteY0" fmla="*/ 0 h 502920"/>
              <a:gd name="connsiteX1" fmla="*/ 2514600 w 4130040"/>
              <a:gd name="connsiteY1" fmla="*/ 259080 h 502920"/>
              <a:gd name="connsiteX2" fmla="*/ 4130040 w 4130040"/>
              <a:gd name="connsiteY2" fmla="*/ 502920 h 502920"/>
              <a:gd name="connsiteX3" fmla="*/ 4130040 w 4130040"/>
              <a:gd name="connsiteY3" fmla="*/ 502920 h 50292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4495800"/>
              <a:gd name="connsiteY0" fmla="*/ 0 h 655320"/>
              <a:gd name="connsiteX1" fmla="*/ 2880360 w 4495800"/>
              <a:gd name="connsiteY1" fmla="*/ 411480 h 655320"/>
              <a:gd name="connsiteX2" fmla="*/ 4495800 w 4495800"/>
              <a:gd name="connsiteY2" fmla="*/ 655320 h 655320"/>
              <a:gd name="connsiteX3" fmla="*/ 4495800 w 4495800"/>
              <a:gd name="connsiteY3" fmla="*/ 655320 h 655320"/>
              <a:gd name="connsiteX0" fmla="*/ 0 w 4495800"/>
              <a:gd name="connsiteY0" fmla="*/ 0 h 655320"/>
              <a:gd name="connsiteX1" fmla="*/ 2011680 w 4495800"/>
              <a:gd name="connsiteY1" fmla="*/ 32004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318000"/>
              <a:gd name="connsiteY0" fmla="*/ 0 h 670560"/>
              <a:gd name="connsiteX1" fmla="*/ 2026920 w 4318000"/>
              <a:gd name="connsiteY1" fmla="*/ 289560 h 670560"/>
              <a:gd name="connsiteX2" fmla="*/ 3566160 w 4318000"/>
              <a:gd name="connsiteY2" fmla="*/ 320040 h 670560"/>
              <a:gd name="connsiteX3" fmla="*/ 4206240 w 4318000"/>
              <a:gd name="connsiteY3" fmla="*/ 670560 h 670560"/>
              <a:gd name="connsiteX0" fmla="*/ 0 w 4409440"/>
              <a:gd name="connsiteY0" fmla="*/ 0 h 563880"/>
              <a:gd name="connsiteX1" fmla="*/ 2026920 w 4409440"/>
              <a:gd name="connsiteY1" fmla="*/ 289560 h 563880"/>
              <a:gd name="connsiteX2" fmla="*/ 3566160 w 4409440"/>
              <a:gd name="connsiteY2" fmla="*/ 320040 h 563880"/>
              <a:gd name="connsiteX3" fmla="*/ 4297680 w 4409440"/>
              <a:gd name="connsiteY3" fmla="*/ 563880 h 563880"/>
              <a:gd name="connsiteX0" fmla="*/ 0 w 4297680"/>
              <a:gd name="connsiteY0" fmla="*/ 0 h 563880"/>
              <a:gd name="connsiteX1" fmla="*/ 2026920 w 4297680"/>
              <a:gd name="connsiteY1" fmla="*/ 289560 h 563880"/>
              <a:gd name="connsiteX2" fmla="*/ 3566160 w 4297680"/>
              <a:gd name="connsiteY2" fmla="*/ 32004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36135"/>
              <a:gd name="connsiteX1" fmla="*/ 1082040 w 4297680"/>
              <a:gd name="connsiteY1" fmla="*/ 137160 h 536135"/>
              <a:gd name="connsiteX2" fmla="*/ 2992901 w 4297680"/>
              <a:gd name="connsiteY2" fmla="*/ 348175 h 536135"/>
              <a:gd name="connsiteX3" fmla="*/ 4297680 w 4297680"/>
              <a:gd name="connsiteY3" fmla="*/ 475957 h 536135"/>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561449"/>
              <a:gd name="connsiteY0" fmla="*/ 0 h 516988"/>
              <a:gd name="connsiteX1" fmla="*/ 1082040 w 4561449"/>
              <a:gd name="connsiteY1" fmla="*/ 137160 h 516988"/>
              <a:gd name="connsiteX2" fmla="*/ 2992901 w 4561449"/>
              <a:gd name="connsiteY2" fmla="*/ 348175 h 516988"/>
              <a:gd name="connsiteX3" fmla="*/ 4561449 w 4561449"/>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Lst>
            <a:ahLst/>
            <a:cxnLst>
              <a:cxn ang="0">
                <a:pos x="connsiteX0" y="connsiteY0"/>
              </a:cxn>
              <a:cxn ang="0">
                <a:pos x="connsiteX1" y="connsiteY1"/>
              </a:cxn>
              <a:cxn ang="0">
                <a:pos x="connsiteX2" y="connsiteY2"/>
              </a:cxn>
              <a:cxn ang="0">
                <a:pos x="connsiteX3" y="connsiteY3"/>
              </a:cxn>
            </a:cxnLst>
            <a:rect l="l" t="t" r="r" b="b"/>
            <a:pathLst>
              <a:path w="4666956" h="516988">
                <a:moveTo>
                  <a:pt x="0" y="0"/>
                </a:moveTo>
                <a:lnTo>
                  <a:pt x="1082040" y="137160"/>
                </a:lnTo>
                <a:lnTo>
                  <a:pt x="2992901" y="348175"/>
                </a:lnTo>
                <a:cubicBezTo>
                  <a:pt x="3513015" y="407181"/>
                  <a:pt x="3883072" y="449775"/>
                  <a:pt x="4666956" y="516988"/>
                </a:cubicBezTo>
              </a:path>
            </a:pathLst>
          </a:custGeom>
          <a:noFill/>
          <a:ln w="228600" cap="flat" cmpd="thinThick" algn="ctr">
            <a:solidFill>
              <a:schemeClr val="tx1"/>
            </a:solidFill>
            <a:prstDash val="sysDot"/>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28" name="TextBox 27"/>
          <p:cNvSpPr txBox="1"/>
          <p:nvPr/>
        </p:nvSpPr>
        <p:spPr>
          <a:xfrm rot="378071">
            <a:off x="4780905" y="5959657"/>
            <a:ext cx="351421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Path of Farallon Plate</a:t>
            </a:r>
          </a:p>
        </p:txBody>
      </p:sp>
      <p:sp>
        <p:nvSpPr>
          <p:cNvPr id="29" name="TextBox 28"/>
          <p:cNvSpPr txBox="1"/>
          <p:nvPr/>
        </p:nvSpPr>
        <p:spPr>
          <a:xfrm rot="21267970">
            <a:off x="-60960" y="5365710"/>
            <a:ext cx="131064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Pacific Plate</a:t>
            </a:r>
          </a:p>
        </p:txBody>
      </p:sp>
      <p:sp>
        <p:nvSpPr>
          <p:cNvPr id="30" name="TextBox 29"/>
          <p:cNvSpPr txBox="1"/>
          <p:nvPr/>
        </p:nvSpPr>
        <p:spPr>
          <a:xfrm rot="414264">
            <a:off x="1454146" y="5464428"/>
            <a:ext cx="2336373" cy="1015663"/>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Farallon Plate remnant</a:t>
            </a:r>
          </a:p>
          <a:p>
            <a:pPr algn="ctr"/>
            <a:r>
              <a:rPr lang="en-US" sz="2000" b="1" dirty="0">
                <a:solidFill>
                  <a:schemeClr val="tx1"/>
                </a:solidFill>
                <a:latin typeface="Arial" pitchFamily="34" charset="0"/>
                <a:cs typeface="Arial" pitchFamily="34" charset="0"/>
              </a:rPr>
              <a:t>(Monterey Plate)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huttleShotSS"/>
          <p:cNvPicPr>
            <a:picLocks noChangeAspect="1" noChangeArrowheads="1"/>
          </p:cNvPicPr>
          <p:nvPr/>
        </p:nvPicPr>
        <p:blipFill>
          <a:blip r:embed="rId3" cstate="print"/>
          <a:srcRect/>
          <a:stretch>
            <a:fillRect/>
          </a:stretch>
        </p:blipFill>
        <p:spPr bwMode="auto">
          <a:xfrm>
            <a:off x="1695450" y="520700"/>
            <a:ext cx="5753100" cy="58166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oRDeltaFull"/>
          <p:cNvPicPr>
            <a:picLocks noChangeAspect="1" noChangeArrowheads="1"/>
          </p:cNvPicPr>
          <p:nvPr/>
        </p:nvPicPr>
        <p:blipFill>
          <a:blip r:embed="rId3" cstate="print"/>
          <a:srcRect/>
          <a:stretch>
            <a:fillRect/>
          </a:stretch>
        </p:blipFill>
        <p:spPr bwMode="auto">
          <a:xfrm>
            <a:off x="2139816" y="0"/>
            <a:ext cx="4832484" cy="75215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thesaltonsea.org/photos/regional/lake-cahuilla.jpg"/>
          <p:cNvPicPr>
            <a:picLocks noChangeAspect="1" noChangeArrowheads="1"/>
          </p:cNvPicPr>
          <p:nvPr/>
        </p:nvPicPr>
        <p:blipFill>
          <a:blip r:embed="rId3" cstate="print"/>
          <a:srcRect/>
          <a:stretch>
            <a:fillRect/>
          </a:stretch>
        </p:blipFill>
        <p:spPr bwMode="auto">
          <a:xfrm>
            <a:off x="-1305128" y="-441960"/>
            <a:ext cx="12537872" cy="7315200"/>
          </a:xfrm>
          <a:prstGeom prst="rect">
            <a:avLst/>
          </a:prstGeom>
          <a:noFill/>
        </p:spPr>
      </p:pic>
      <p:sp>
        <p:nvSpPr>
          <p:cNvPr id="4" name="TextBox 3"/>
          <p:cNvSpPr txBox="1"/>
          <p:nvPr/>
        </p:nvSpPr>
        <p:spPr>
          <a:xfrm>
            <a:off x="4836160" y="2473325"/>
            <a:ext cx="1549400" cy="707886"/>
          </a:xfrm>
          <a:prstGeom prst="rect">
            <a:avLst/>
          </a:prstGeom>
          <a:noFill/>
        </p:spPr>
        <p:txBody>
          <a:bodyPr wrap="square" rtlCol="0">
            <a:spAutoFit/>
          </a:bodyPr>
          <a:lstStyle/>
          <a:p>
            <a:pPr algn="ct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Lake Cahuilla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Figure 3"/>
          <p:cNvPicPr>
            <a:picLocks noChangeAspect="1" noChangeArrowheads="1"/>
          </p:cNvPicPr>
          <p:nvPr/>
        </p:nvPicPr>
        <p:blipFill>
          <a:blip r:embed="rId3" cstate="print"/>
          <a:srcRect/>
          <a:stretch>
            <a:fillRect/>
          </a:stretch>
        </p:blipFill>
        <p:spPr bwMode="auto">
          <a:xfrm>
            <a:off x="0" y="2164714"/>
            <a:ext cx="9140585" cy="237680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srcRect/>
          <a:stretch>
            <a:fillRect/>
          </a:stretch>
        </p:blipFill>
        <p:spPr bwMode="auto">
          <a:xfrm>
            <a:off x="0" y="445553"/>
            <a:ext cx="9144000" cy="5998644"/>
          </a:xfrm>
          <a:prstGeom prst="rect">
            <a:avLst/>
          </a:prstGeom>
          <a:noFill/>
          <a:ln w="9525">
            <a:noFill/>
            <a:miter lim="800000"/>
            <a:headEnd/>
            <a:tailEnd/>
          </a:ln>
        </p:spPr>
      </p:pic>
      <p:sp>
        <p:nvSpPr>
          <p:cNvPr id="4" name="TextBox 3"/>
          <p:cNvSpPr txBox="1"/>
          <p:nvPr/>
        </p:nvSpPr>
        <p:spPr>
          <a:xfrm>
            <a:off x="3705860" y="3966845"/>
            <a:ext cx="1750060" cy="461665"/>
          </a:xfrm>
          <a:prstGeom prst="rect">
            <a:avLst/>
          </a:prstGeom>
          <a:noFill/>
        </p:spPr>
        <p:txBody>
          <a:bodyPr wrap="square" rtlCol="0">
            <a:spAutoFit/>
          </a:bodyPr>
          <a:lstStyle/>
          <a:p>
            <a:pPr algn="ctr"/>
            <a:r>
              <a:rPr lang="en-US" sz="2400" b="1" dirty="0">
                <a:solidFill>
                  <a:srgbClr val="FFFF00"/>
                </a:solidFill>
                <a:effectLst>
                  <a:outerShdw blurRad="38100" dist="38100" dir="2700000" algn="tl">
                    <a:srgbClr val="000000">
                      <a:alpha val="43137"/>
                    </a:srgbClr>
                  </a:outerShdw>
                </a:effectLst>
                <a:latin typeface="Arial" pitchFamily="34" charset="0"/>
                <a:cs typeface="Arial" pitchFamily="34" charset="0"/>
              </a:rPr>
              <a:t>Travertine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217736388"/>
              </p:ext>
            </p:extLst>
          </p:nvPr>
        </p:nvGraphicFramePr>
        <p:xfrm>
          <a:off x="1752600" y="302202"/>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807339">
                  <a:extLst>
                    <a:ext uri="{9D8B030D-6E8A-4147-A177-3AD203B41FA5}">
                      <a16:colId xmlns:a16="http://schemas.microsoft.com/office/drawing/2014/main" val="20001"/>
                    </a:ext>
                  </a:extLst>
                </a:gridCol>
                <a:gridCol w="1861498">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Translation,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Transtension, Transpression,</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728922"/>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13" name="Rectangle 12"/>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27" name="Freeform 26"/>
          <p:cNvSpPr/>
          <p:nvPr/>
        </p:nvSpPr>
        <p:spPr bwMode="auto">
          <a:xfrm>
            <a:off x="3431541" y="5008879"/>
            <a:ext cx="5445760" cy="680721"/>
          </a:xfrm>
          <a:custGeom>
            <a:avLst/>
            <a:gdLst>
              <a:gd name="connsiteX0" fmla="*/ 0 w 4130040"/>
              <a:gd name="connsiteY0" fmla="*/ 0 h 502920"/>
              <a:gd name="connsiteX1" fmla="*/ 2514600 w 4130040"/>
              <a:gd name="connsiteY1" fmla="*/ 259080 h 502920"/>
              <a:gd name="connsiteX2" fmla="*/ 4130040 w 4130040"/>
              <a:gd name="connsiteY2" fmla="*/ 502920 h 502920"/>
              <a:gd name="connsiteX3" fmla="*/ 4130040 w 4130040"/>
              <a:gd name="connsiteY3" fmla="*/ 502920 h 50292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4495800"/>
              <a:gd name="connsiteY0" fmla="*/ 0 h 655320"/>
              <a:gd name="connsiteX1" fmla="*/ 2880360 w 4495800"/>
              <a:gd name="connsiteY1" fmla="*/ 411480 h 655320"/>
              <a:gd name="connsiteX2" fmla="*/ 4495800 w 4495800"/>
              <a:gd name="connsiteY2" fmla="*/ 655320 h 655320"/>
              <a:gd name="connsiteX3" fmla="*/ 4495800 w 4495800"/>
              <a:gd name="connsiteY3" fmla="*/ 655320 h 655320"/>
              <a:gd name="connsiteX0" fmla="*/ 0 w 4495800"/>
              <a:gd name="connsiteY0" fmla="*/ 0 h 655320"/>
              <a:gd name="connsiteX1" fmla="*/ 2011680 w 4495800"/>
              <a:gd name="connsiteY1" fmla="*/ 32004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318000"/>
              <a:gd name="connsiteY0" fmla="*/ 0 h 670560"/>
              <a:gd name="connsiteX1" fmla="*/ 2026920 w 4318000"/>
              <a:gd name="connsiteY1" fmla="*/ 289560 h 670560"/>
              <a:gd name="connsiteX2" fmla="*/ 3566160 w 4318000"/>
              <a:gd name="connsiteY2" fmla="*/ 320040 h 670560"/>
              <a:gd name="connsiteX3" fmla="*/ 4206240 w 4318000"/>
              <a:gd name="connsiteY3" fmla="*/ 670560 h 670560"/>
              <a:gd name="connsiteX0" fmla="*/ 0 w 4409440"/>
              <a:gd name="connsiteY0" fmla="*/ 0 h 563880"/>
              <a:gd name="connsiteX1" fmla="*/ 2026920 w 4409440"/>
              <a:gd name="connsiteY1" fmla="*/ 289560 h 563880"/>
              <a:gd name="connsiteX2" fmla="*/ 3566160 w 4409440"/>
              <a:gd name="connsiteY2" fmla="*/ 320040 h 563880"/>
              <a:gd name="connsiteX3" fmla="*/ 4297680 w 4409440"/>
              <a:gd name="connsiteY3" fmla="*/ 563880 h 563880"/>
              <a:gd name="connsiteX0" fmla="*/ 0 w 4297680"/>
              <a:gd name="connsiteY0" fmla="*/ 0 h 563880"/>
              <a:gd name="connsiteX1" fmla="*/ 2026920 w 4297680"/>
              <a:gd name="connsiteY1" fmla="*/ 289560 h 563880"/>
              <a:gd name="connsiteX2" fmla="*/ 3566160 w 4297680"/>
              <a:gd name="connsiteY2" fmla="*/ 32004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36135"/>
              <a:gd name="connsiteX1" fmla="*/ 1082040 w 4297680"/>
              <a:gd name="connsiteY1" fmla="*/ 137160 h 536135"/>
              <a:gd name="connsiteX2" fmla="*/ 2992901 w 4297680"/>
              <a:gd name="connsiteY2" fmla="*/ 348175 h 536135"/>
              <a:gd name="connsiteX3" fmla="*/ 4297680 w 4297680"/>
              <a:gd name="connsiteY3" fmla="*/ 475957 h 536135"/>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561449"/>
              <a:gd name="connsiteY0" fmla="*/ 0 h 516988"/>
              <a:gd name="connsiteX1" fmla="*/ 1082040 w 4561449"/>
              <a:gd name="connsiteY1" fmla="*/ 137160 h 516988"/>
              <a:gd name="connsiteX2" fmla="*/ 2992901 w 4561449"/>
              <a:gd name="connsiteY2" fmla="*/ 348175 h 516988"/>
              <a:gd name="connsiteX3" fmla="*/ 4561449 w 4561449"/>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816882"/>
              <a:gd name="connsiteY0" fmla="*/ 0 h 636460"/>
              <a:gd name="connsiteX1" fmla="*/ 1082040 w 4816882"/>
              <a:gd name="connsiteY1" fmla="*/ 137160 h 636460"/>
              <a:gd name="connsiteX2" fmla="*/ 2992901 w 4816882"/>
              <a:gd name="connsiteY2" fmla="*/ 348175 h 636460"/>
              <a:gd name="connsiteX3" fmla="*/ 4816882 w 4816882"/>
              <a:gd name="connsiteY3" fmla="*/ 636460 h 636460"/>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Lst>
            <a:ahLst/>
            <a:cxnLst>
              <a:cxn ang="0">
                <a:pos x="connsiteX0" y="connsiteY0"/>
              </a:cxn>
              <a:cxn ang="0">
                <a:pos x="connsiteX1" y="connsiteY1"/>
              </a:cxn>
              <a:cxn ang="0">
                <a:pos x="connsiteX2" y="connsiteY2"/>
              </a:cxn>
              <a:cxn ang="0">
                <a:pos x="connsiteX3" y="connsiteY3"/>
              </a:cxn>
            </a:cxnLst>
            <a:rect l="l" t="t" r="r" b="b"/>
            <a:pathLst>
              <a:path w="4591994" h="582155">
                <a:moveTo>
                  <a:pt x="0" y="0"/>
                </a:moveTo>
                <a:lnTo>
                  <a:pt x="1082040" y="137160"/>
                </a:lnTo>
                <a:lnTo>
                  <a:pt x="2992901" y="348175"/>
                </a:lnTo>
                <a:cubicBezTo>
                  <a:pt x="3513015" y="407181"/>
                  <a:pt x="4032998" y="449776"/>
                  <a:pt x="4591994" y="582155"/>
                </a:cubicBezTo>
              </a:path>
            </a:pathLst>
          </a:custGeom>
          <a:noFill/>
          <a:ln w="177800" cap="flat" cmpd="thinThick" algn="ctr">
            <a:solidFill>
              <a:schemeClr val="tx1"/>
            </a:solidFill>
            <a:prstDash val="sysDot"/>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5" name="Up Arrow 14"/>
          <p:cNvSpPr/>
          <p:nvPr/>
        </p:nvSpPr>
        <p:spPr bwMode="auto">
          <a:xfrm>
            <a:off x="3499757" y="5630636"/>
            <a:ext cx="2830286" cy="990600"/>
          </a:xfrm>
          <a:prstGeom prst="up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Mantle upwelling</a:t>
            </a:r>
          </a:p>
        </p:txBody>
      </p:sp>
      <p:sp>
        <p:nvSpPr>
          <p:cNvPr id="28" name="TextBox 27"/>
          <p:cNvSpPr txBox="1"/>
          <p:nvPr/>
        </p:nvSpPr>
        <p:spPr>
          <a:xfrm rot="378071">
            <a:off x="4989548" y="5456875"/>
            <a:ext cx="351421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Path of Farallon Plate</a:t>
            </a:r>
          </a:p>
        </p:txBody>
      </p:sp>
      <p:sp>
        <p:nvSpPr>
          <p:cNvPr id="12" name="Left Brace 11"/>
          <p:cNvSpPr/>
          <p:nvPr/>
        </p:nvSpPr>
        <p:spPr bwMode="auto">
          <a:xfrm rot="5400000">
            <a:off x="2861559" y="3038984"/>
            <a:ext cx="313898" cy="1523841"/>
          </a:xfrm>
          <a:prstGeom prst="leftBrace">
            <a:avLst>
              <a:gd name="adj1" fmla="val 50793"/>
              <a:gd name="adj2" fmla="val 5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48" name="TextBox 47"/>
          <p:cNvSpPr txBox="1"/>
          <p:nvPr/>
        </p:nvSpPr>
        <p:spPr>
          <a:xfrm>
            <a:off x="1425527" y="3070599"/>
            <a:ext cx="3228357" cy="584775"/>
          </a:xfrm>
          <a:prstGeom prst="rect">
            <a:avLst/>
          </a:prstGeom>
          <a:noFill/>
        </p:spPr>
        <p:txBody>
          <a:bodyPr wrap="square" rtlCol="0">
            <a:spAutoFit/>
          </a:bodyPr>
          <a:lstStyle/>
          <a:p>
            <a:pPr algn="ctr"/>
            <a:r>
              <a:rPr lang="en-US" sz="1600" b="1" dirty="0">
                <a:solidFill>
                  <a:srgbClr val="FF0000"/>
                </a:solidFill>
                <a:latin typeface="Arial" pitchFamily="34" charset="0"/>
                <a:cs typeface="Arial" pitchFamily="34" charset="0"/>
              </a:rPr>
              <a:t>Core complex modified by transtension and transpression</a:t>
            </a:r>
          </a:p>
        </p:txBody>
      </p:sp>
      <p:sp>
        <p:nvSpPr>
          <p:cNvPr id="51" name="TextBox 50"/>
          <p:cNvSpPr txBox="1"/>
          <p:nvPr/>
        </p:nvSpPr>
        <p:spPr>
          <a:xfrm>
            <a:off x="7275547" y="3836758"/>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17" name="TextBox 16"/>
          <p:cNvSpPr txBox="1"/>
          <p:nvPr/>
        </p:nvSpPr>
        <p:spPr>
          <a:xfrm>
            <a:off x="7113559" y="4518242"/>
            <a:ext cx="1204866" cy="830997"/>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San Andreas Fault</a:t>
            </a:r>
          </a:p>
        </p:txBody>
      </p:sp>
      <p:cxnSp>
        <p:nvCxnSpPr>
          <p:cNvPr id="18" name="Straight Arrow Connector 17"/>
          <p:cNvCxnSpPr/>
          <p:nvPr/>
        </p:nvCxnSpPr>
        <p:spPr bwMode="auto">
          <a:xfrm flipV="1">
            <a:off x="8024884" y="4694831"/>
            <a:ext cx="368490" cy="122829"/>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Tree>
    <p:extLst>
      <p:ext uri="{BB962C8B-B14F-4D97-AF65-F5344CB8AC3E}">
        <p14:creationId xmlns:p14="http://schemas.microsoft.com/office/powerpoint/2010/main" val="4254913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http://clasticdetritus.files.wordpress.com/2008/04/sfs16a.jpg"/>
          <p:cNvPicPr>
            <a:picLocks noChangeAspect="1" noChangeArrowheads="1"/>
          </p:cNvPicPr>
          <p:nvPr/>
        </p:nvPicPr>
        <p:blipFill>
          <a:blip r:embed="rId3" cstate="print"/>
          <a:srcRect l="6800" t="3680" r="45200" b="67520"/>
          <a:stretch>
            <a:fillRect/>
          </a:stretch>
        </p:blipFill>
        <p:spPr bwMode="auto">
          <a:xfrm>
            <a:off x="0" y="0"/>
            <a:ext cx="9144000" cy="6858000"/>
          </a:xfrm>
          <a:prstGeom prst="rect">
            <a:avLst/>
          </a:prstGeom>
          <a:noFill/>
        </p:spPr>
      </p:pic>
      <p:sp>
        <p:nvSpPr>
          <p:cNvPr id="3" name="TextBox 2"/>
          <p:cNvSpPr txBox="1"/>
          <p:nvPr/>
        </p:nvSpPr>
        <p:spPr>
          <a:xfrm>
            <a:off x="464820" y="0"/>
            <a:ext cx="2499360" cy="954107"/>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Continental Borderland</a:t>
            </a:r>
          </a:p>
        </p:txBody>
      </p:sp>
      <p:sp>
        <p:nvSpPr>
          <p:cNvPr id="4" name="Freeform 3"/>
          <p:cNvSpPr/>
          <p:nvPr/>
        </p:nvSpPr>
        <p:spPr bwMode="auto">
          <a:xfrm>
            <a:off x="1066800" y="5080"/>
            <a:ext cx="5836920" cy="4864100"/>
          </a:xfrm>
          <a:custGeom>
            <a:avLst/>
            <a:gdLst>
              <a:gd name="connsiteX0" fmla="*/ 2346960 w 5836920"/>
              <a:gd name="connsiteY0" fmla="*/ 391160 h 4864100"/>
              <a:gd name="connsiteX1" fmla="*/ 1798320 w 5836920"/>
              <a:gd name="connsiteY1" fmla="*/ 787400 h 4864100"/>
              <a:gd name="connsiteX2" fmla="*/ 1310640 w 5836920"/>
              <a:gd name="connsiteY2" fmla="*/ 1046480 h 4864100"/>
              <a:gd name="connsiteX3" fmla="*/ 1127760 w 5836920"/>
              <a:gd name="connsiteY3" fmla="*/ 1198880 h 4864100"/>
              <a:gd name="connsiteX4" fmla="*/ 777240 w 5836920"/>
              <a:gd name="connsiteY4" fmla="*/ 1534160 h 4864100"/>
              <a:gd name="connsiteX5" fmla="*/ 457200 w 5836920"/>
              <a:gd name="connsiteY5" fmla="*/ 2189480 h 4864100"/>
              <a:gd name="connsiteX6" fmla="*/ 213360 w 5836920"/>
              <a:gd name="connsiteY6" fmla="*/ 2387600 h 4864100"/>
              <a:gd name="connsiteX7" fmla="*/ 121920 w 5836920"/>
              <a:gd name="connsiteY7" fmla="*/ 2860040 h 4864100"/>
              <a:gd name="connsiteX8" fmla="*/ 45720 w 5836920"/>
              <a:gd name="connsiteY8" fmla="*/ 3561080 h 4864100"/>
              <a:gd name="connsiteX9" fmla="*/ 396240 w 5836920"/>
              <a:gd name="connsiteY9" fmla="*/ 3957320 h 4864100"/>
              <a:gd name="connsiteX10" fmla="*/ 487680 w 5836920"/>
              <a:gd name="connsiteY10" fmla="*/ 4612640 h 4864100"/>
              <a:gd name="connsiteX11" fmla="*/ 685800 w 5836920"/>
              <a:gd name="connsiteY11" fmla="*/ 4841240 h 4864100"/>
              <a:gd name="connsiteX12" fmla="*/ 1066800 w 5836920"/>
              <a:gd name="connsiteY12" fmla="*/ 4749800 h 4864100"/>
              <a:gd name="connsiteX13" fmla="*/ 1691640 w 5836920"/>
              <a:gd name="connsiteY13" fmla="*/ 4719320 h 4864100"/>
              <a:gd name="connsiteX14" fmla="*/ 2331720 w 5836920"/>
              <a:gd name="connsiteY14" fmla="*/ 4551680 h 4864100"/>
              <a:gd name="connsiteX15" fmla="*/ 2743200 w 5836920"/>
              <a:gd name="connsiteY15" fmla="*/ 3881120 h 4864100"/>
              <a:gd name="connsiteX16" fmla="*/ 3291840 w 5836920"/>
              <a:gd name="connsiteY16" fmla="*/ 3317240 h 4864100"/>
              <a:gd name="connsiteX17" fmla="*/ 3840480 w 5836920"/>
              <a:gd name="connsiteY17" fmla="*/ 2707640 h 4864100"/>
              <a:gd name="connsiteX18" fmla="*/ 3962400 w 5836920"/>
              <a:gd name="connsiteY18" fmla="*/ 2463800 h 4864100"/>
              <a:gd name="connsiteX19" fmla="*/ 4328160 w 5836920"/>
              <a:gd name="connsiteY19" fmla="*/ 2219960 h 4864100"/>
              <a:gd name="connsiteX20" fmla="*/ 4663440 w 5836920"/>
              <a:gd name="connsiteY20" fmla="*/ 1854200 h 4864100"/>
              <a:gd name="connsiteX21" fmla="*/ 5135880 w 5836920"/>
              <a:gd name="connsiteY21" fmla="*/ 1610360 h 4864100"/>
              <a:gd name="connsiteX22" fmla="*/ 5791200 w 5836920"/>
              <a:gd name="connsiteY22" fmla="*/ 1412240 h 4864100"/>
              <a:gd name="connsiteX23" fmla="*/ 5410200 w 5836920"/>
              <a:gd name="connsiteY23" fmla="*/ 1016000 h 4864100"/>
              <a:gd name="connsiteX24" fmla="*/ 4953000 w 5836920"/>
              <a:gd name="connsiteY24" fmla="*/ 863600 h 4864100"/>
              <a:gd name="connsiteX25" fmla="*/ 4084320 w 5836920"/>
              <a:gd name="connsiteY25" fmla="*/ 574040 h 4864100"/>
              <a:gd name="connsiteX26" fmla="*/ 3657600 w 5836920"/>
              <a:gd name="connsiteY26" fmla="*/ 406400 h 4864100"/>
              <a:gd name="connsiteX27" fmla="*/ 3291840 w 5836920"/>
              <a:gd name="connsiteY27" fmla="*/ 269240 h 4864100"/>
              <a:gd name="connsiteX28" fmla="*/ 3413760 w 5836920"/>
              <a:gd name="connsiteY28" fmla="*/ 40640 h 4864100"/>
              <a:gd name="connsiteX29" fmla="*/ 3215640 w 5836920"/>
              <a:gd name="connsiteY29" fmla="*/ 25400 h 4864100"/>
              <a:gd name="connsiteX30" fmla="*/ 2956560 w 5836920"/>
              <a:gd name="connsiteY30" fmla="*/ 116840 h 4864100"/>
              <a:gd name="connsiteX31" fmla="*/ 2529840 w 5836920"/>
              <a:gd name="connsiteY31" fmla="*/ 208280 h 4864100"/>
              <a:gd name="connsiteX32" fmla="*/ 2346960 w 5836920"/>
              <a:gd name="connsiteY32" fmla="*/ 391160 h 48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836920" h="4864100">
                <a:moveTo>
                  <a:pt x="2346960" y="391160"/>
                </a:moveTo>
                <a:cubicBezTo>
                  <a:pt x="2225040" y="487680"/>
                  <a:pt x="1971040" y="678180"/>
                  <a:pt x="1798320" y="787400"/>
                </a:cubicBezTo>
                <a:cubicBezTo>
                  <a:pt x="1625600" y="896620"/>
                  <a:pt x="1422400" y="977900"/>
                  <a:pt x="1310640" y="1046480"/>
                </a:cubicBezTo>
                <a:cubicBezTo>
                  <a:pt x="1198880" y="1115060"/>
                  <a:pt x="1216660" y="1117600"/>
                  <a:pt x="1127760" y="1198880"/>
                </a:cubicBezTo>
                <a:cubicBezTo>
                  <a:pt x="1038860" y="1280160"/>
                  <a:pt x="889000" y="1369060"/>
                  <a:pt x="777240" y="1534160"/>
                </a:cubicBezTo>
                <a:cubicBezTo>
                  <a:pt x="665480" y="1699260"/>
                  <a:pt x="551180" y="2047240"/>
                  <a:pt x="457200" y="2189480"/>
                </a:cubicBezTo>
                <a:cubicBezTo>
                  <a:pt x="363220" y="2331720"/>
                  <a:pt x="269240" y="2275840"/>
                  <a:pt x="213360" y="2387600"/>
                </a:cubicBezTo>
                <a:cubicBezTo>
                  <a:pt x="157480" y="2499360"/>
                  <a:pt x="149860" y="2664460"/>
                  <a:pt x="121920" y="2860040"/>
                </a:cubicBezTo>
                <a:cubicBezTo>
                  <a:pt x="93980" y="3055620"/>
                  <a:pt x="0" y="3378200"/>
                  <a:pt x="45720" y="3561080"/>
                </a:cubicBezTo>
                <a:cubicBezTo>
                  <a:pt x="91440" y="3743960"/>
                  <a:pt x="322580" y="3782060"/>
                  <a:pt x="396240" y="3957320"/>
                </a:cubicBezTo>
                <a:cubicBezTo>
                  <a:pt x="469900" y="4132580"/>
                  <a:pt x="439420" y="4465320"/>
                  <a:pt x="487680" y="4612640"/>
                </a:cubicBezTo>
                <a:cubicBezTo>
                  <a:pt x="535940" y="4759960"/>
                  <a:pt x="589280" y="4818380"/>
                  <a:pt x="685800" y="4841240"/>
                </a:cubicBezTo>
                <a:cubicBezTo>
                  <a:pt x="782320" y="4864100"/>
                  <a:pt x="899160" y="4770120"/>
                  <a:pt x="1066800" y="4749800"/>
                </a:cubicBezTo>
                <a:cubicBezTo>
                  <a:pt x="1234440" y="4729480"/>
                  <a:pt x="1480820" y="4752340"/>
                  <a:pt x="1691640" y="4719320"/>
                </a:cubicBezTo>
                <a:cubicBezTo>
                  <a:pt x="1902460" y="4686300"/>
                  <a:pt x="2156460" y="4691380"/>
                  <a:pt x="2331720" y="4551680"/>
                </a:cubicBezTo>
                <a:cubicBezTo>
                  <a:pt x="2506980" y="4411980"/>
                  <a:pt x="2583180" y="4086860"/>
                  <a:pt x="2743200" y="3881120"/>
                </a:cubicBezTo>
                <a:cubicBezTo>
                  <a:pt x="2903220" y="3675380"/>
                  <a:pt x="3108960" y="3512820"/>
                  <a:pt x="3291840" y="3317240"/>
                </a:cubicBezTo>
                <a:cubicBezTo>
                  <a:pt x="3474720" y="3121660"/>
                  <a:pt x="3728720" y="2849880"/>
                  <a:pt x="3840480" y="2707640"/>
                </a:cubicBezTo>
                <a:cubicBezTo>
                  <a:pt x="3952240" y="2565400"/>
                  <a:pt x="3881120" y="2545080"/>
                  <a:pt x="3962400" y="2463800"/>
                </a:cubicBezTo>
                <a:cubicBezTo>
                  <a:pt x="4043680" y="2382520"/>
                  <a:pt x="4211320" y="2321560"/>
                  <a:pt x="4328160" y="2219960"/>
                </a:cubicBezTo>
                <a:cubicBezTo>
                  <a:pt x="4445000" y="2118360"/>
                  <a:pt x="4528820" y="1955800"/>
                  <a:pt x="4663440" y="1854200"/>
                </a:cubicBezTo>
                <a:cubicBezTo>
                  <a:pt x="4798060" y="1752600"/>
                  <a:pt x="4947920" y="1684020"/>
                  <a:pt x="5135880" y="1610360"/>
                </a:cubicBezTo>
                <a:cubicBezTo>
                  <a:pt x="5323840" y="1536700"/>
                  <a:pt x="5745480" y="1511300"/>
                  <a:pt x="5791200" y="1412240"/>
                </a:cubicBezTo>
                <a:cubicBezTo>
                  <a:pt x="5836920" y="1313180"/>
                  <a:pt x="5549900" y="1107440"/>
                  <a:pt x="5410200" y="1016000"/>
                </a:cubicBezTo>
                <a:cubicBezTo>
                  <a:pt x="5270500" y="924560"/>
                  <a:pt x="4953000" y="863600"/>
                  <a:pt x="4953000" y="863600"/>
                </a:cubicBezTo>
                <a:lnTo>
                  <a:pt x="4084320" y="574040"/>
                </a:lnTo>
                <a:cubicBezTo>
                  <a:pt x="3868420" y="497840"/>
                  <a:pt x="3657600" y="406400"/>
                  <a:pt x="3657600" y="406400"/>
                </a:cubicBezTo>
                <a:cubicBezTo>
                  <a:pt x="3525520" y="355600"/>
                  <a:pt x="3332480" y="330200"/>
                  <a:pt x="3291840" y="269240"/>
                </a:cubicBezTo>
                <a:cubicBezTo>
                  <a:pt x="3251200" y="208280"/>
                  <a:pt x="3426460" y="81280"/>
                  <a:pt x="3413760" y="40640"/>
                </a:cubicBezTo>
                <a:cubicBezTo>
                  <a:pt x="3401060" y="0"/>
                  <a:pt x="3291840" y="12700"/>
                  <a:pt x="3215640" y="25400"/>
                </a:cubicBezTo>
                <a:cubicBezTo>
                  <a:pt x="3139440" y="38100"/>
                  <a:pt x="3070860" y="86360"/>
                  <a:pt x="2956560" y="116840"/>
                </a:cubicBezTo>
                <a:cubicBezTo>
                  <a:pt x="2842260" y="147320"/>
                  <a:pt x="2631440" y="160020"/>
                  <a:pt x="2529840" y="208280"/>
                </a:cubicBezTo>
                <a:cubicBezTo>
                  <a:pt x="2428240" y="256540"/>
                  <a:pt x="2468880" y="294640"/>
                  <a:pt x="2346960" y="391160"/>
                </a:cubicBezTo>
                <a:close/>
              </a:path>
            </a:pathLst>
          </a:custGeom>
          <a:noFill/>
          <a:ln w="38100" cap="flat" cmpd="sng" algn="ctr">
            <a:solidFill>
              <a:schemeClr val="bg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Group 2"/>
          <p:cNvGraphicFramePr>
            <a:graphicFrameLocks noGrp="1"/>
          </p:cNvGraphicFramePr>
          <p:nvPr>
            <p:extLst>
              <p:ext uri="{D42A27DB-BD31-4B8C-83A1-F6EECF244321}">
                <p14:modId xmlns:p14="http://schemas.microsoft.com/office/powerpoint/2010/main" val="3930399793"/>
              </p:ext>
            </p:extLst>
          </p:nvPr>
        </p:nvGraphicFramePr>
        <p:xfrm>
          <a:off x="1752600" y="223838"/>
          <a:ext cx="5581650" cy="6410326"/>
        </p:xfrm>
        <a:graphic>
          <a:graphicData uri="http://schemas.openxmlformats.org/drawingml/2006/table">
            <a:tbl>
              <a:tblPr/>
              <a:tblGrid>
                <a:gridCol w="912813">
                  <a:extLst>
                    <a:ext uri="{9D8B030D-6E8A-4147-A177-3AD203B41FA5}">
                      <a16:colId xmlns:a16="http://schemas.microsoft.com/office/drawing/2014/main" val="20000"/>
                    </a:ext>
                  </a:extLst>
                </a:gridCol>
                <a:gridCol w="2834635">
                  <a:extLst>
                    <a:ext uri="{9D8B030D-6E8A-4147-A177-3AD203B41FA5}">
                      <a16:colId xmlns:a16="http://schemas.microsoft.com/office/drawing/2014/main" val="20001"/>
                    </a:ext>
                  </a:extLst>
                </a:gridCol>
                <a:gridCol w="1834202">
                  <a:extLst>
                    <a:ext uri="{9D8B030D-6E8A-4147-A177-3AD203B41FA5}">
                      <a16:colId xmlns:a16="http://schemas.microsoft.com/office/drawing/2014/main"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EVENTS</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ERA</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Translation, Transtension, Transpression,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Terracing</a:t>
                      </a:r>
                      <a:endParaRPr kumimoji="0" lang="en-US" sz="1600" b="1" i="0" u="none"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Under-plating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Uplift</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Un-roofing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Undulating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EARLY CENOZOIC</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Magmatic Madness</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Metamorphism</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MESOZOIC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Stable Shelf Sedimentation</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PALEOZOIC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WordArt 32"/>
          <p:cNvSpPr>
            <a:spLocks noChangeArrowheads="1" noChangeShapeType="1" noTextEdit="1"/>
          </p:cNvSpPr>
          <p:nvPr/>
        </p:nvSpPr>
        <p:spPr bwMode="auto">
          <a:xfrm rot="-5400000">
            <a:off x="1909762" y="12144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5" name="WordArt 33"/>
          <p:cNvSpPr>
            <a:spLocks noChangeArrowheads="1" noChangeShapeType="1" noTextEdit="1"/>
          </p:cNvSpPr>
          <p:nvPr/>
        </p:nvSpPr>
        <p:spPr bwMode="auto">
          <a:xfrm rot="-5400000">
            <a:off x="1971675" y="2676525"/>
            <a:ext cx="514350"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6" name="WordArt 34"/>
          <p:cNvSpPr>
            <a:spLocks noChangeArrowheads="1" noChangeShapeType="1" noTextEdit="1"/>
          </p:cNvSpPr>
          <p:nvPr/>
        </p:nvSpPr>
        <p:spPr bwMode="auto">
          <a:xfrm rot="-5400000">
            <a:off x="1909762" y="41862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
        <p:nvSpPr>
          <p:cNvPr id="7" name="WordArt 35"/>
          <p:cNvSpPr>
            <a:spLocks noChangeArrowheads="1" noChangeShapeType="1" noTextEdit="1"/>
          </p:cNvSpPr>
          <p:nvPr/>
        </p:nvSpPr>
        <p:spPr bwMode="auto">
          <a:xfrm rot="-5400000">
            <a:off x="1909762" y="55578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ealevel"/>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3" name="TextBox 2"/>
          <p:cNvSpPr txBox="1"/>
          <p:nvPr/>
        </p:nvSpPr>
        <p:spPr>
          <a:xfrm rot="17960158">
            <a:off x="2385181" y="3795698"/>
            <a:ext cx="2895600" cy="523220"/>
          </a:xfrm>
          <a:prstGeom prst="rect">
            <a:avLst/>
          </a:prstGeom>
          <a:noFill/>
        </p:spPr>
        <p:txBody>
          <a:bodyPr wrap="square" rtlCol="0">
            <a:spAutoFit/>
          </a:bodyPr>
          <a:lstStyle/>
          <a:p>
            <a:r>
              <a:rPr lang="en-US" spc="600" dirty="0">
                <a:solidFill>
                  <a:srgbClr val="FF0000"/>
                </a:solidFill>
                <a:effectLst>
                  <a:outerShdw blurRad="38100" dist="38100" dir="2700000" algn="tl">
                    <a:srgbClr val="000000">
                      <a:alpha val="43137"/>
                    </a:srgbClr>
                  </a:outerShdw>
                </a:effectLst>
              </a:rPr>
              <a:t>rapid rise</a:t>
            </a:r>
          </a:p>
        </p:txBody>
      </p:sp>
      <p:sp>
        <p:nvSpPr>
          <p:cNvPr id="4" name="TextBox 3"/>
          <p:cNvSpPr txBox="1"/>
          <p:nvPr/>
        </p:nvSpPr>
        <p:spPr>
          <a:xfrm rot="21266165">
            <a:off x="4572000" y="2072072"/>
            <a:ext cx="2895600" cy="523220"/>
          </a:xfrm>
          <a:prstGeom prst="rect">
            <a:avLst/>
          </a:prstGeom>
          <a:noFill/>
        </p:spPr>
        <p:txBody>
          <a:bodyPr wrap="square" rtlCol="0">
            <a:spAutoFit/>
          </a:bodyPr>
          <a:lstStyle/>
          <a:p>
            <a:r>
              <a:rPr lang="en-US" spc="600" dirty="0">
                <a:solidFill>
                  <a:srgbClr val="FF0000"/>
                </a:solidFill>
                <a:effectLst>
                  <a:outerShdw blurRad="38100" dist="38100" dir="2700000" algn="tl">
                    <a:srgbClr val="000000">
                      <a:alpha val="43137"/>
                    </a:srgbClr>
                  </a:outerShdw>
                </a:effectLst>
              </a:rPr>
              <a:t>slow rise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a:hlinkClick r:id="rId4"/>
          </p:cNvPr>
          <p:cNvGraphicFramePr>
            <a:graphicFrameLocks noChangeAspect="1"/>
          </p:cNvGraphicFramePr>
          <p:nvPr>
            <p:extLst>
              <p:ext uri="{D42A27DB-BD31-4B8C-83A1-F6EECF244321}">
                <p14:modId xmlns:p14="http://schemas.microsoft.com/office/powerpoint/2010/main" val="856475525"/>
              </p:ext>
            </p:extLst>
          </p:nvPr>
        </p:nvGraphicFramePr>
        <p:xfrm>
          <a:off x="3200400" y="2667000"/>
          <a:ext cx="2819400" cy="1779588"/>
        </p:xfrm>
        <a:graphic>
          <a:graphicData uri="http://schemas.openxmlformats.org/presentationml/2006/ole">
            <mc:AlternateContent xmlns:mc="http://schemas.openxmlformats.org/markup-compatibility/2006">
              <mc:Choice xmlns:v="urn:schemas-microsoft-com:vml" Requires="v">
                <p:oleObj spid="_x0000_s192533" name="Packager Shell Object" showAsIcon="1" r:id="rId5" imgW="666427" imgH="418454" progId="Package">
                  <p:embed/>
                </p:oleObj>
              </mc:Choice>
              <mc:Fallback>
                <p:oleObj name="Packager Shell Object" showAsIcon="1" r:id="rId5" imgW="666427" imgH="418454" progId="Package">
                  <p:embed/>
                  <p:pic>
                    <p:nvPicPr>
                      <p:cNvPr id="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667000"/>
                        <a:ext cx="2819400" cy="177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 Box 3"/>
          <p:cNvSpPr txBox="1">
            <a:spLocks noChangeArrowheads="1"/>
          </p:cNvSpPr>
          <p:nvPr/>
        </p:nvSpPr>
        <p:spPr bwMode="auto">
          <a:xfrm>
            <a:off x="0" y="4038600"/>
            <a:ext cx="9144000" cy="1169551"/>
          </a:xfrm>
          <a:prstGeom prst="rect">
            <a:avLst/>
          </a:prstGeom>
          <a:noFill/>
          <a:ln w="38100">
            <a:noFill/>
            <a:miter lim="800000"/>
            <a:headEnd/>
            <a:tailEnd/>
          </a:ln>
        </p:spPr>
        <p:txBody>
          <a:bodyPr>
            <a:spAutoFit/>
          </a:bodyPr>
          <a:lstStyle/>
          <a:p>
            <a:pPr algn="ctr">
              <a:spcBef>
                <a:spcPct val="50000"/>
              </a:spcBef>
            </a:pPr>
            <a:r>
              <a:rPr lang="en-US" dirty="0"/>
              <a:t>Marine Terrace Formation</a:t>
            </a:r>
          </a:p>
          <a:p>
            <a:pPr algn="ctr">
              <a:spcBef>
                <a:spcPct val="50000"/>
              </a:spcBef>
            </a:pPr>
            <a:r>
              <a:rPr lang="en-US" dirty="0"/>
              <a:t>(click icon to see animation)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978692997"/>
              </p:ext>
            </p:extLst>
          </p:nvPr>
        </p:nvGraphicFramePr>
        <p:xfrm>
          <a:off x="1752600" y="302202"/>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807339">
                  <a:extLst>
                    <a:ext uri="{9D8B030D-6E8A-4147-A177-3AD203B41FA5}">
                      <a16:colId xmlns:a16="http://schemas.microsoft.com/office/drawing/2014/main" val="20001"/>
                    </a:ext>
                  </a:extLst>
                </a:gridCol>
                <a:gridCol w="1861498">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Thermal expansion, Tilting,</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 Translation, Transtension, 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728922"/>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13" name="Rectangle 12"/>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27" name="Freeform 26"/>
          <p:cNvSpPr/>
          <p:nvPr/>
        </p:nvSpPr>
        <p:spPr bwMode="auto">
          <a:xfrm>
            <a:off x="3431541" y="5008879"/>
            <a:ext cx="5445760" cy="680721"/>
          </a:xfrm>
          <a:custGeom>
            <a:avLst/>
            <a:gdLst>
              <a:gd name="connsiteX0" fmla="*/ 0 w 4130040"/>
              <a:gd name="connsiteY0" fmla="*/ 0 h 502920"/>
              <a:gd name="connsiteX1" fmla="*/ 2514600 w 4130040"/>
              <a:gd name="connsiteY1" fmla="*/ 259080 h 502920"/>
              <a:gd name="connsiteX2" fmla="*/ 4130040 w 4130040"/>
              <a:gd name="connsiteY2" fmla="*/ 502920 h 502920"/>
              <a:gd name="connsiteX3" fmla="*/ 4130040 w 4130040"/>
              <a:gd name="connsiteY3" fmla="*/ 502920 h 50292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4495800"/>
              <a:gd name="connsiteY0" fmla="*/ 0 h 655320"/>
              <a:gd name="connsiteX1" fmla="*/ 2880360 w 4495800"/>
              <a:gd name="connsiteY1" fmla="*/ 411480 h 655320"/>
              <a:gd name="connsiteX2" fmla="*/ 4495800 w 4495800"/>
              <a:gd name="connsiteY2" fmla="*/ 655320 h 655320"/>
              <a:gd name="connsiteX3" fmla="*/ 4495800 w 4495800"/>
              <a:gd name="connsiteY3" fmla="*/ 655320 h 655320"/>
              <a:gd name="connsiteX0" fmla="*/ 0 w 4495800"/>
              <a:gd name="connsiteY0" fmla="*/ 0 h 655320"/>
              <a:gd name="connsiteX1" fmla="*/ 2011680 w 4495800"/>
              <a:gd name="connsiteY1" fmla="*/ 32004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318000"/>
              <a:gd name="connsiteY0" fmla="*/ 0 h 670560"/>
              <a:gd name="connsiteX1" fmla="*/ 2026920 w 4318000"/>
              <a:gd name="connsiteY1" fmla="*/ 289560 h 670560"/>
              <a:gd name="connsiteX2" fmla="*/ 3566160 w 4318000"/>
              <a:gd name="connsiteY2" fmla="*/ 320040 h 670560"/>
              <a:gd name="connsiteX3" fmla="*/ 4206240 w 4318000"/>
              <a:gd name="connsiteY3" fmla="*/ 670560 h 670560"/>
              <a:gd name="connsiteX0" fmla="*/ 0 w 4409440"/>
              <a:gd name="connsiteY0" fmla="*/ 0 h 563880"/>
              <a:gd name="connsiteX1" fmla="*/ 2026920 w 4409440"/>
              <a:gd name="connsiteY1" fmla="*/ 289560 h 563880"/>
              <a:gd name="connsiteX2" fmla="*/ 3566160 w 4409440"/>
              <a:gd name="connsiteY2" fmla="*/ 320040 h 563880"/>
              <a:gd name="connsiteX3" fmla="*/ 4297680 w 4409440"/>
              <a:gd name="connsiteY3" fmla="*/ 563880 h 563880"/>
              <a:gd name="connsiteX0" fmla="*/ 0 w 4297680"/>
              <a:gd name="connsiteY0" fmla="*/ 0 h 563880"/>
              <a:gd name="connsiteX1" fmla="*/ 2026920 w 4297680"/>
              <a:gd name="connsiteY1" fmla="*/ 289560 h 563880"/>
              <a:gd name="connsiteX2" fmla="*/ 3566160 w 4297680"/>
              <a:gd name="connsiteY2" fmla="*/ 32004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36135"/>
              <a:gd name="connsiteX1" fmla="*/ 1082040 w 4297680"/>
              <a:gd name="connsiteY1" fmla="*/ 137160 h 536135"/>
              <a:gd name="connsiteX2" fmla="*/ 2992901 w 4297680"/>
              <a:gd name="connsiteY2" fmla="*/ 348175 h 536135"/>
              <a:gd name="connsiteX3" fmla="*/ 4297680 w 4297680"/>
              <a:gd name="connsiteY3" fmla="*/ 475957 h 536135"/>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561449"/>
              <a:gd name="connsiteY0" fmla="*/ 0 h 516988"/>
              <a:gd name="connsiteX1" fmla="*/ 1082040 w 4561449"/>
              <a:gd name="connsiteY1" fmla="*/ 137160 h 516988"/>
              <a:gd name="connsiteX2" fmla="*/ 2992901 w 4561449"/>
              <a:gd name="connsiteY2" fmla="*/ 348175 h 516988"/>
              <a:gd name="connsiteX3" fmla="*/ 4561449 w 4561449"/>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816882"/>
              <a:gd name="connsiteY0" fmla="*/ 0 h 636460"/>
              <a:gd name="connsiteX1" fmla="*/ 1082040 w 4816882"/>
              <a:gd name="connsiteY1" fmla="*/ 137160 h 636460"/>
              <a:gd name="connsiteX2" fmla="*/ 2992901 w 4816882"/>
              <a:gd name="connsiteY2" fmla="*/ 348175 h 636460"/>
              <a:gd name="connsiteX3" fmla="*/ 4816882 w 4816882"/>
              <a:gd name="connsiteY3" fmla="*/ 636460 h 636460"/>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Lst>
            <a:ahLst/>
            <a:cxnLst>
              <a:cxn ang="0">
                <a:pos x="connsiteX0" y="connsiteY0"/>
              </a:cxn>
              <a:cxn ang="0">
                <a:pos x="connsiteX1" y="connsiteY1"/>
              </a:cxn>
              <a:cxn ang="0">
                <a:pos x="connsiteX2" y="connsiteY2"/>
              </a:cxn>
              <a:cxn ang="0">
                <a:pos x="connsiteX3" y="connsiteY3"/>
              </a:cxn>
            </a:cxnLst>
            <a:rect l="l" t="t" r="r" b="b"/>
            <a:pathLst>
              <a:path w="4591994" h="582155">
                <a:moveTo>
                  <a:pt x="0" y="0"/>
                </a:moveTo>
                <a:lnTo>
                  <a:pt x="1082040" y="137160"/>
                </a:lnTo>
                <a:lnTo>
                  <a:pt x="2992901" y="348175"/>
                </a:lnTo>
                <a:cubicBezTo>
                  <a:pt x="3513015" y="407181"/>
                  <a:pt x="4032998" y="449776"/>
                  <a:pt x="4591994" y="582155"/>
                </a:cubicBezTo>
              </a:path>
            </a:pathLst>
          </a:custGeom>
          <a:noFill/>
          <a:ln w="177800" cap="flat" cmpd="thinThick" algn="ctr">
            <a:solidFill>
              <a:schemeClr val="tx1"/>
            </a:solidFill>
            <a:prstDash val="sysDot"/>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5" name="Up Arrow 14"/>
          <p:cNvSpPr/>
          <p:nvPr/>
        </p:nvSpPr>
        <p:spPr bwMode="auto">
          <a:xfrm>
            <a:off x="3499757" y="5630636"/>
            <a:ext cx="2830286" cy="990600"/>
          </a:xfrm>
          <a:prstGeom prst="up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Mantle upwelling</a:t>
            </a:r>
          </a:p>
        </p:txBody>
      </p:sp>
      <p:sp>
        <p:nvSpPr>
          <p:cNvPr id="28" name="TextBox 27"/>
          <p:cNvSpPr txBox="1"/>
          <p:nvPr/>
        </p:nvSpPr>
        <p:spPr>
          <a:xfrm rot="378071">
            <a:off x="4989548" y="5456875"/>
            <a:ext cx="351421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Path of Farallon Plate</a:t>
            </a:r>
          </a:p>
        </p:txBody>
      </p:sp>
      <p:cxnSp>
        <p:nvCxnSpPr>
          <p:cNvPr id="16" name="Straight Arrow Connector 15"/>
          <p:cNvCxnSpPr/>
          <p:nvPr/>
        </p:nvCxnSpPr>
        <p:spPr bwMode="auto">
          <a:xfrm flipH="1">
            <a:off x="6705601" y="3581400"/>
            <a:ext cx="838199" cy="1164771"/>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20" name="TextBox 19"/>
          <p:cNvSpPr txBox="1"/>
          <p:nvPr/>
        </p:nvSpPr>
        <p:spPr>
          <a:xfrm>
            <a:off x="7391398" y="3152487"/>
            <a:ext cx="1349829"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“anchor” removed</a:t>
            </a:r>
          </a:p>
        </p:txBody>
      </p:sp>
      <p:sp>
        <p:nvSpPr>
          <p:cNvPr id="21" name="TextBox 20"/>
          <p:cNvSpPr txBox="1"/>
          <p:nvPr/>
        </p:nvSpPr>
        <p:spPr>
          <a:xfrm>
            <a:off x="5468521" y="3076285"/>
            <a:ext cx="1694278"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Greatest buoyancy</a:t>
            </a:r>
          </a:p>
        </p:txBody>
      </p:sp>
      <p:sp>
        <p:nvSpPr>
          <p:cNvPr id="12" name="Left Brace 11"/>
          <p:cNvSpPr/>
          <p:nvPr/>
        </p:nvSpPr>
        <p:spPr bwMode="auto">
          <a:xfrm rot="5400000">
            <a:off x="6267450" y="3088822"/>
            <a:ext cx="136069" cy="1197429"/>
          </a:xfrm>
          <a:prstGeom prst="leftBrace">
            <a:avLst>
              <a:gd name="adj1" fmla="val 50793"/>
              <a:gd name="adj2" fmla="val 5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cxnSp>
        <p:nvCxnSpPr>
          <p:cNvPr id="25" name="Straight Arrow Connector 24"/>
          <p:cNvCxnSpPr/>
          <p:nvPr/>
        </p:nvCxnSpPr>
        <p:spPr bwMode="auto">
          <a:xfrm>
            <a:off x="3995057" y="3668486"/>
            <a:ext cx="1948543" cy="1121228"/>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cxnSp>
        <p:nvCxnSpPr>
          <p:cNvPr id="30" name="Straight Arrow Connector 29"/>
          <p:cNvCxnSpPr/>
          <p:nvPr/>
        </p:nvCxnSpPr>
        <p:spPr bwMode="auto">
          <a:xfrm>
            <a:off x="3907971" y="3712029"/>
            <a:ext cx="794658" cy="1034142"/>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cxnSp>
        <p:nvCxnSpPr>
          <p:cNvPr id="40" name="Straight Arrow Connector 39"/>
          <p:cNvCxnSpPr/>
          <p:nvPr/>
        </p:nvCxnSpPr>
        <p:spPr bwMode="auto">
          <a:xfrm flipH="1">
            <a:off x="3254829" y="3733800"/>
            <a:ext cx="544285" cy="892629"/>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43" name="TextBox 42"/>
          <p:cNvSpPr txBox="1"/>
          <p:nvPr/>
        </p:nvSpPr>
        <p:spPr>
          <a:xfrm>
            <a:off x="2318658" y="3152487"/>
            <a:ext cx="2111828"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Thermal expansion &amp; plasticity</a:t>
            </a:r>
          </a:p>
        </p:txBody>
      </p:sp>
      <p:cxnSp>
        <p:nvCxnSpPr>
          <p:cNvPr id="44" name="Straight Arrow Connector 43"/>
          <p:cNvCxnSpPr/>
          <p:nvPr/>
        </p:nvCxnSpPr>
        <p:spPr bwMode="auto">
          <a:xfrm flipH="1" flipV="1">
            <a:off x="7010400" y="4909458"/>
            <a:ext cx="598714" cy="97971"/>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48" name="TextBox 47"/>
          <p:cNvSpPr txBox="1"/>
          <p:nvPr/>
        </p:nvSpPr>
        <p:spPr>
          <a:xfrm>
            <a:off x="7471492" y="4696731"/>
            <a:ext cx="1041136"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buoyant  schist</a:t>
            </a:r>
          </a:p>
        </p:txBody>
      </p:sp>
      <p:sp>
        <p:nvSpPr>
          <p:cNvPr id="51" name="TextBox 50"/>
          <p:cNvSpPr txBox="1"/>
          <p:nvPr/>
        </p:nvSpPr>
        <p:spPr>
          <a:xfrm>
            <a:off x="7275547" y="3836758"/>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55" name="Left Arrow 54"/>
          <p:cNvSpPr/>
          <p:nvPr/>
        </p:nvSpPr>
        <p:spPr bwMode="auto">
          <a:xfrm rot="5400000">
            <a:off x="5973717" y="2309587"/>
            <a:ext cx="680720" cy="858520"/>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56" name="Text Box 3"/>
          <p:cNvSpPr txBox="1">
            <a:spLocks noChangeArrowheads="1"/>
          </p:cNvSpPr>
          <p:nvPr/>
        </p:nvSpPr>
        <p:spPr bwMode="auto">
          <a:xfrm>
            <a:off x="4672148" y="2457998"/>
            <a:ext cx="1412966" cy="707886"/>
          </a:xfrm>
          <a:prstGeom prst="rect">
            <a:avLst/>
          </a:prstGeom>
          <a:noFill/>
          <a:ln w="38100">
            <a:noFill/>
            <a:miter lim="800000"/>
            <a:headEnd/>
            <a:tailEnd/>
          </a:ln>
          <a:effectLst/>
        </p:spPr>
        <p:txBody>
          <a:bodyPr wrap="square">
            <a:spAutoFit/>
          </a:bodyPr>
          <a:lstStyle/>
          <a:p>
            <a:pPr algn="ctr">
              <a:spcBef>
                <a:spcPct val="50000"/>
              </a:spcBef>
            </a:pPr>
            <a:r>
              <a:rPr lang="en-US" sz="2000" b="1" dirty="0">
                <a:solidFill>
                  <a:srgbClr val="009E47"/>
                </a:solidFill>
                <a:latin typeface="Arial" pitchFamily="34" charset="0"/>
                <a:cs typeface="Arial" pitchFamily="34" charset="0"/>
              </a:rPr>
              <a:t>Uplift of PRB</a:t>
            </a:r>
          </a:p>
        </p:txBody>
      </p:sp>
      <p:sp>
        <p:nvSpPr>
          <p:cNvPr id="57" name="Left Arrow 56"/>
          <p:cNvSpPr/>
          <p:nvPr/>
        </p:nvSpPr>
        <p:spPr bwMode="auto">
          <a:xfrm rot="5400000">
            <a:off x="4311468" y="2495369"/>
            <a:ext cx="521064" cy="646612"/>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58" name="TextBox 57"/>
          <p:cNvSpPr txBox="1"/>
          <p:nvPr/>
        </p:nvSpPr>
        <p:spPr>
          <a:xfrm rot="21349422">
            <a:off x="4570701" y="3700379"/>
            <a:ext cx="2064182" cy="338554"/>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Tilted peneplain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3.bp.blogspot.com/_F5TzR4_WlKg/TBL23uRM2OI/AAAAAAAAAPk/jM1NNXz2ZPk/s1600/Mission+Bay+aerial+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bwMode="auto">
          <a:xfrm>
            <a:off x="3276600" y="1828800"/>
            <a:ext cx="5105400" cy="2667000"/>
          </a:xfrm>
          <a:prstGeom prst="roundRect">
            <a:avLst>
              <a:gd name="adj" fmla="val 10000"/>
            </a:avLst>
          </a:prstGeom>
          <a:solidFill>
            <a:schemeClr val="accent5"/>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p>
        </p:txBody>
      </p:sp>
      <p:sp>
        <p:nvSpPr>
          <p:cNvPr id="2" name="Rounded Rectangle 1"/>
          <p:cNvSpPr/>
          <p:nvPr/>
        </p:nvSpPr>
        <p:spPr bwMode="auto">
          <a:xfrm>
            <a:off x="723900" y="2286000"/>
            <a:ext cx="7696200" cy="3886200"/>
          </a:xfrm>
          <a:prstGeom prst="roundRect">
            <a:avLst>
              <a:gd name="adj" fmla="val 0"/>
            </a:avLst>
          </a:prstGeom>
          <a:solidFill>
            <a:schemeClr val="accent2">
              <a:alpha val="50000"/>
            </a:schemeClr>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charset="0"/>
            </a:endParaRPr>
          </a:p>
        </p:txBody>
      </p:sp>
      <p:sp>
        <p:nvSpPr>
          <p:cNvPr id="5" name="TextBox 4"/>
          <p:cNvSpPr txBox="1"/>
          <p:nvPr/>
        </p:nvSpPr>
        <p:spPr>
          <a:xfrm>
            <a:off x="2400300" y="4876800"/>
            <a:ext cx="4343400" cy="58477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Water</a:t>
            </a:r>
          </a:p>
        </p:txBody>
      </p:sp>
      <p:sp>
        <p:nvSpPr>
          <p:cNvPr id="6" name="TextBox 5"/>
          <p:cNvSpPr txBox="1"/>
          <p:nvPr/>
        </p:nvSpPr>
        <p:spPr>
          <a:xfrm>
            <a:off x="4419600" y="2819400"/>
            <a:ext cx="2971800" cy="58477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Ice</a:t>
            </a:r>
          </a:p>
        </p:txBody>
      </p:sp>
    </p:spTree>
    <p:extLst>
      <p:ext uri="{BB962C8B-B14F-4D97-AF65-F5344CB8AC3E}">
        <p14:creationId xmlns:p14="http://schemas.microsoft.com/office/powerpoint/2010/main" val="1329659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bwMode="auto">
          <a:xfrm>
            <a:off x="3276600" y="1828800"/>
            <a:ext cx="5105400" cy="2667000"/>
          </a:xfrm>
          <a:prstGeom prst="roundRect">
            <a:avLst>
              <a:gd name="adj" fmla="val 10000"/>
            </a:avLst>
          </a:prstGeom>
          <a:solidFill>
            <a:schemeClr val="accent5"/>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p>
        </p:txBody>
      </p:sp>
      <p:sp>
        <p:nvSpPr>
          <p:cNvPr id="2" name="Rounded Rectangle 1"/>
          <p:cNvSpPr/>
          <p:nvPr/>
        </p:nvSpPr>
        <p:spPr bwMode="auto">
          <a:xfrm>
            <a:off x="723900" y="2286000"/>
            <a:ext cx="7696200" cy="3886200"/>
          </a:xfrm>
          <a:prstGeom prst="roundRect">
            <a:avLst>
              <a:gd name="adj" fmla="val 0"/>
            </a:avLst>
          </a:prstGeom>
          <a:solidFill>
            <a:schemeClr val="accent2">
              <a:alpha val="50000"/>
            </a:schemeClr>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charset="0"/>
            </a:endParaRPr>
          </a:p>
        </p:txBody>
      </p:sp>
      <p:sp>
        <p:nvSpPr>
          <p:cNvPr id="5" name="TextBox 4"/>
          <p:cNvSpPr txBox="1"/>
          <p:nvPr/>
        </p:nvSpPr>
        <p:spPr>
          <a:xfrm>
            <a:off x="2400300" y="4876800"/>
            <a:ext cx="4343400" cy="58477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Water</a:t>
            </a:r>
          </a:p>
        </p:txBody>
      </p:sp>
      <p:sp>
        <p:nvSpPr>
          <p:cNvPr id="6" name="TextBox 5"/>
          <p:cNvSpPr txBox="1"/>
          <p:nvPr/>
        </p:nvSpPr>
        <p:spPr>
          <a:xfrm>
            <a:off x="4419600" y="2819400"/>
            <a:ext cx="2971800" cy="58477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Ice</a:t>
            </a:r>
          </a:p>
        </p:txBody>
      </p:sp>
      <p:sp>
        <p:nvSpPr>
          <p:cNvPr id="7" name="Right Arrow 6"/>
          <p:cNvSpPr/>
          <p:nvPr/>
        </p:nvSpPr>
        <p:spPr bwMode="auto">
          <a:xfrm>
            <a:off x="838200" y="2667000"/>
            <a:ext cx="2438400" cy="1066800"/>
          </a:xfrm>
          <a:prstGeom prst="rightArrow">
            <a:avLst/>
          </a:prstGeom>
          <a:solidFill>
            <a:srgbClr val="FFFF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ndParaRPr>
          </a:p>
        </p:txBody>
      </p:sp>
      <p:sp>
        <p:nvSpPr>
          <p:cNvPr id="8" name="TextBox 7"/>
          <p:cNvSpPr txBox="1"/>
          <p:nvPr/>
        </p:nvSpPr>
        <p:spPr>
          <a:xfrm>
            <a:off x="1104900" y="2942510"/>
            <a:ext cx="2286000" cy="461665"/>
          </a:xfrm>
          <a:prstGeom prst="rect">
            <a:avLst/>
          </a:prstGeom>
          <a:noFill/>
        </p:spPr>
        <p:txBody>
          <a:bodyPr wrap="square" rtlCol="0">
            <a:spAutoFit/>
          </a:bodyPr>
          <a:lstStyle/>
          <a:p>
            <a:r>
              <a:rPr lang="en-US" sz="2400" dirty="0">
                <a:solidFill>
                  <a:schemeClr val="tx1"/>
                </a:solidFill>
                <a:effectLst>
                  <a:outerShdw blurRad="38100" dist="38100" dir="2700000" algn="tl">
                    <a:srgbClr val="000000">
                      <a:alpha val="43137"/>
                    </a:srgbClr>
                  </a:outerShdw>
                </a:effectLst>
              </a:rPr>
              <a:t>compression</a:t>
            </a:r>
          </a:p>
        </p:txBody>
      </p:sp>
    </p:spTree>
    <p:extLst>
      <p:ext uri="{BB962C8B-B14F-4D97-AF65-F5344CB8AC3E}">
        <p14:creationId xmlns:p14="http://schemas.microsoft.com/office/powerpoint/2010/main" val="2341063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bwMode="auto">
          <a:xfrm>
            <a:off x="4038600" y="1600200"/>
            <a:ext cx="4343400" cy="3124200"/>
          </a:xfrm>
          <a:prstGeom prst="roundRect">
            <a:avLst>
              <a:gd name="adj" fmla="val 10000"/>
            </a:avLst>
          </a:prstGeom>
          <a:solidFill>
            <a:schemeClr val="accent5"/>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p>
        </p:txBody>
      </p:sp>
      <p:sp>
        <p:nvSpPr>
          <p:cNvPr id="2" name="Rounded Rectangle 1"/>
          <p:cNvSpPr/>
          <p:nvPr/>
        </p:nvSpPr>
        <p:spPr bwMode="auto">
          <a:xfrm>
            <a:off x="723900" y="2286000"/>
            <a:ext cx="7696200" cy="3886200"/>
          </a:xfrm>
          <a:prstGeom prst="roundRect">
            <a:avLst>
              <a:gd name="adj" fmla="val 0"/>
            </a:avLst>
          </a:prstGeom>
          <a:solidFill>
            <a:schemeClr val="accent2">
              <a:alpha val="50000"/>
            </a:schemeClr>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charset="0"/>
            </a:endParaRPr>
          </a:p>
        </p:txBody>
      </p:sp>
      <p:sp>
        <p:nvSpPr>
          <p:cNvPr id="5" name="TextBox 4"/>
          <p:cNvSpPr txBox="1"/>
          <p:nvPr/>
        </p:nvSpPr>
        <p:spPr>
          <a:xfrm>
            <a:off x="2400300" y="4876800"/>
            <a:ext cx="4343400" cy="58477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Water</a:t>
            </a:r>
          </a:p>
        </p:txBody>
      </p:sp>
      <p:sp>
        <p:nvSpPr>
          <p:cNvPr id="6" name="TextBox 5"/>
          <p:cNvSpPr txBox="1"/>
          <p:nvPr/>
        </p:nvSpPr>
        <p:spPr>
          <a:xfrm>
            <a:off x="4724400" y="2844225"/>
            <a:ext cx="2971800" cy="58477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Ice</a:t>
            </a:r>
          </a:p>
        </p:txBody>
      </p:sp>
      <p:sp>
        <p:nvSpPr>
          <p:cNvPr id="7" name="Right Arrow 6"/>
          <p:cNvSpPr/>
          <p:nvPr/>
        </p:nvSpPr>
        <p:spPr bwMode="auto">
          <a:xfrm>
            <a:off x="838200" y="2667000"/>
            <a:ext cx="3200400" cy="1066800"/>
          </a:xfrm>
          <a:prstGeom prst="rightArrow">
            <a:avLst>
              <a:gd name="adj1" fmla="val 50000"/>
              <a:gd name="adj2" fmla="val 51190"/>
            </a:avLst>
          </a:prstGeom>
          <a:solidFill>
            <a:srgbClr val="FFFF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ndParaRPr>
          </a:p>
        </p:txBody>
      </p:sp>
      <p:sp>
        <p:nvSpPr>
          <p:cNvPr id="8" name="TextBox 7"/>
          <p:cNvSpPr txBox="1"/>
          <p:nvPr/>
        </p:nvSpPr>
        <p:spPr>
          <a:xfrm>
            <a:off x="1257300" y="2931467"/>
            <a:ext cx="2286000" cy="461665"/>
          </a:xfrm>
          <a:prstGeom prst="rect">
            <a:avLst/>
          </a:prstGeom>
          <a:noFill/>
        </p:spPr>
        <p:txBody>
          <a:bodyPr wrap="square" rtlCol="0">
            <a:spAutoFit/>
          </a:bodyPr>
          <a:lstStyle/>
          <a:p>
            <a:r>
              <a:rPr lang="en-US" sz="2400" dirty="0">
                <a:solidFill>
                  <a:schemeClr val="tx1"/>
                </a:solidFill>
                <a:effectLst>
                  <a:outerShdw blurRad="38100" dist="38100" dir="2700000" algn="tl">
                    <a:srgbClr val="000000">
                      <a:alpha val="43137"/>
                    </a:srgbClr>
                  </a:outerShdw>
                </a:effectLst>
              </a:rPr>
              <a:t>compression</a:t>
            </a:r>
          </a:p>
        </p:txBody>
      </p:sp>
    </p:spTree>
    <p:extLst>
      <p:ext uri="{BB962C8B-B14F-4D97-AF65-F5344CB8AC3E}">
        <p14:creationId xmlns:p14="http://schemas.microsoft.com/office/powerpoint/2010/main" val="228613616"/>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3763</TotalTime>
  <Words>2973</Words>
  <Application>Microsoft Office PowerPoint</Application>
  <PresentationFormat>On-screen Show (4:3)</PresentationFormat>
  <Paragraphs>300</Paragraphs>
  <Slides>60</Slides>
  <Notes>60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5" baseType="lpstr">
      <vt:lpstr>Arial</vt:lpstr>
      <vt:lpstr>Arial Black</vt:lpstr>
      <vt:lpstr>Times New Roman</vt:lpstr>
      <vt:lpstr>Default Design</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Salton Trough Geology</dc:title>
  <cp:lastModifiedBy>Jacobson</cp:lastModifiedBy>
  <cp:revision>142</cp:revision>
  <dcterms:modified xsi:type="dcterms:W3CDTF">2018-02-22T05:33:39Z</dcterms:modified>
</cp:coreProperties>
</file>